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Lst>
  <p:sldSz cx="7561263" cy="10693400"/>
  <p:notesSz cx="6735763" cy="9866313"/>
  <p:defaultTextStyle>
    <a:defPPr>
      <a:defRPr lang="ja-JP"/>
    </a:defPPr>
    <a:lvl1pPr marL="0" algn="l" defTabSz="1028700" rtl="0" eaLnBrk="1" latinLnBrk="0" hangingPunct="1">
      <a:defRPr kumimoji="1" sz="2000" kern="1200">
        <a:solidFill>
          <a:schemeClr val="tx1"/>
        </a:solidFill>
        <a:latin typeface="+mn-lt"/>
        <a:ea typeface="+mn-ea"/>
        <a:cs typeface="+mn-cs"/>
      </a:defRPr>
    </a:lvl1pPr>
    <a:lvl2pPr marL="514350" algn="l" defTabSz="1028700" rtl="0" eaLnBrk="1" latinLnBrk="0" hangingPunct="1">
      <a:defRPr kumimoji="1" sz="2000" kern="1200">
        <a:solidFill>
          <a:schemeClr val="tx1"/>
        </a:solidFill>
        <a:latin typeface="+mn-lt"/>
        <a:ea typeface="+mn-ea"/>
        <a:cs typeface="+mn-cs"/>
      </a:defRPr>
    </a:lvl2pPr>
    <a:lvl3pPr marL="1028700" algn="l" defTabSz="1028700" rtl="0" eaLnBrk="1" latinLnBrk="0" hangingPunct="1">
      <a:defRPr kumimoji="1" sz="2000" kern="1200">
        <a:solidFill>
          <a:schemeClr val="tx1"/>
        </a:solidFill>
        <a:latin typeface="+mn-lt"/>
        <a:ea typeface="+mn-ea"/>
        <a:cs typeface="+mn-cs"/>
      </a:defRPr>
    </a:lvl3pPr>
    <a:lvl4pPr marL="1543050" algn="l" defTabSz="1028700" rtl="0" eaLnBrk="1" latinLnBrk="0" hangingPunct="1">
      <a:defRPr kumimoji="1" sz="2000" kern="1200">
        <a:solidFill>
          <a:schemeClr val="tx1"/>
        </a:solidFill>
        <a:latin typeface="+mn-lt"/>
        <a:ea typeface="+mn-ea"/>
        <a:cs typeface="+mn-cs"/>
      </a:defRPr>
    </a:lvl4pPr>
    <a:lvl5pPr marL="2057400" algn="l" defTabSz="1028700" rtl="0" eaLnBrk="1" latinLnBrk="0" hangingPunct="1">
      <a:defRPr kumimoji="1" sz="2000" kern="1200">
        <a:solidFill>
          <a:schemeClr val="tx1"/>
        </a:solidFill>
        <a:latin typeface="+mn-lt"/>
        <a:ea typeface="+mn-ea"/>
        <a:cs typeface="+mn-cs"/>
      </a:defRPr>
    </a:lvl5pPr>
    <a:lvl6pPr marL="2571750" algn="l" defTabSz="1028700" rtl="0" eaLnBrk="1" latinLnBrk="0" hangingPunct="1">
      <a:defRPr kumimoji="1" sz="2000" kern="1200">
        <a:solidFill>
          <a:schemeClr val="tx1"/>
        </a:solidFill>
        <a:latin typeface="+mn-lt"/>
        <a:ea typeface="+mn-ea"/>
        <a:cs typeface="+mn-cs"/>
      </a:defRPr>
    </a:lvl6pPr>
    <a:lvl7pPr marL="3086100" algn="l" defTabSz="1028700" rtl="0" eaLnBrk="1" latinLnBrk="0" hangingPunct="1">
      <a:defRPr kumimoji="1" sz="2000" kern="1200">
        <a:solidFill>
          <a:schemeClr val="tx1"/>
        </a:solidFill>
        <a:latin typeface="+mn-lt"/>
        <a:ea typeface="+mn-ea"/>
        <a:cs typeface="+mn-cs"/>
      </a:defRPr>
    </a:lvl7pPr>
    <a:lvl8pPr marL="3600450" algn="l" defTabSz="1028700" rtl="0" eaLnBrk="1" latinLnBrk="0" hangingPunct="1">
      <a:defRPr kumimoji="1" sz="2000" kern="1200">
        <a:solidFill>
          <a:schemeClr val="tx1"/>
        </a:solidFill>
        <a:latin typeface="+mn-lt"/>
        <a:ea typeface="+mn-ea"/>
        <a:cs typeface="+mn-cs"/>
      </a:defRPr>
    </a:lvl8pPr>
    <a:lvl9pPr marL="4114800" algn="l" defTabSz="1028700" rtl="0" eaLnBrk="1" latinLnBrk="0" hangingPunct="1">
      <a:defRPr kumimoji="1" sz="20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3369">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100" d="100"/>
          <a:sy n="100" d="100"/>
        </p:scale>
        <p:origin x="-1014" y="-78"/>
      </p:cViewPr>
      <p:guideLst>
        <p:guide orient="horz" pos="3368"/>
        <p:guide pos="2381"/>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5" y="3321888"/>
            <a:ext cx="6427074" cy="2292150"/>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34190" y="6059594"/>
            <a:ext cx="5292884" cy="2732757"/>
          </a:xfrm>
        </p:spPr>
        <p:txBody>
          <a:bodyPr/>
          <a:lstStyle>
            <a:lvl1pPr marL="0" indent="0" algn="ctr">
              <a:buNone/>
              <a:defRPr>
                <a:solidFill>
                  <a:schemeClr val="tx1">
                    <a:tint val="75000"/>
                  </a:schemeClr>
                </a:solidFill>
              </a:defRPr>
            </a:lvl1pPr>
            <a:lvl2pPr marL="514350" indent="0" algn="ctr">
              <a:buNone/>
              <a:defRPr>
                <a:solidFill>
                  <a:schemeClr val="tx1">
                    <a:tint val="75000"/>
                  </a:schemeClr>
                </a:solidFill>
              </a:defRPr>
            </a:lvl2pPr>
            <a:lvl3pPr marL="1028700" indent="0" algn="ctr">
              <a:buNone/>
              <a:defRPr>
                <a:solidFill>
                  <a:schemeClr val="tx1">
                    <a:tint val="75000"/>
                  </a:schemeClr>
                </a:solidFill>
              </a:defRPr>
            </a:lvl3pPr>
            <a:lvl4pPr marL="1543050" indent="0" algn="ctr">
              <a:buNone/>
              <a:defRPr>
                <a:solidFill>
                  <a:schemeClr val="tx1">
                    <a:tint val="75000"/>
                  </a:schemeClr>
                </a:solidFill>
              </a:defRPr>
            </a:lvl4pPr>
            <a:lvl5pPr marL="2057400" indent="0" algn="ctr">
              <a:buNone/>
              <a:defRPr>
                <a:solidFill>
                  <a:schemeClr val="tx1">
                    <a:tint val="75000"/>
                  </a:schemeClr>
                </a:solidFill>
              </a:defRPr>
            </a:lvl5pPr>
            <a:lvl6pPr marL="2571750" indent="0" algn="ctr">
              <a:buNone/>
              <a:defRPr>
                <a:solidFill>
                  <a:schemeClr val="tx1">
                    <a:tint val="75000"/>
                  </a:schemeClr>
                </a:solidFill>
              </a:defRPr>
            </a:lvl6pPr>
            <a:lvl7pPr marL="3086100" indent="0" algn="ctr">
              <a:buNone/>
              <a:defRPr>
                <a:solidFill>
                  <a:schemeClr val="tx1">
                    <a:tint val="75000"/>
                  </a:schemeClr>
                </a:solidFill>
              </a:defRPr>
            </a:lvl7pPr>
            <a:lvl8pPr marL="3600450" indent="0" algn="ctr">
              <a:buNone/>
              <a:defRPr>
                <a:solidFill>
                  <a:schemeClr val="tx1">
                    <a:tint val="75000"/>
                  </a:schemeClr>
                </a:solidFill>
              </a:defRPr>
            </a:lvl8pPr>
            <a:lvl9pPr marL="41148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EEC751C-2283-458D-B979-360397E25775}" type="datetimeFigureOut">
              <a:rPr kumimoji="1" lang="ja-JP" altLang="en-US" smtClean="0"/>
              <a:pPr/>
              <a:t>2017/6/18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8DA8EF-DAE2-463B-A929-F689D1CF595E}" type="slidenum">
              <a:rPr kumimoji="1" lang="ja-JP" altLang="en-US" smtClean="0"/>
              <a:pPr/>
              <a:t>&lt;#&gt;</a:t>
            </a:fld>
            <a:endParaRPr kumimoji="1" lang="ja-JP" altLang="en-US"/>
          </a:p>
        </p:txBody>
      </p:sp>
    </p:spTree>
    <p:extLst>
      <p:ext uri="{BB962C8B-B14F-4D97-AF65-F5344CB8AC3E}">
        <p14:creationId xmlns:p14="http://schemas.microsoft.com/office/powerpoint/2010/main" xmlns="" val="279634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EEC751C-2283-458D-B979-360397E25775}" type="datetimeFigureOut">
              <a:rPr kumimoji="1" lang="ja-JP" altLang="en-US" smtClean="0"/>
              <a:pPr/>
              <a:t>2017/6/18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8DA8EF-DAE2-463B-A929-F689D1CF595E}" type="slidenum">
              <a:rPr kumimoji="1" lang="ja-JP" altLang="en-US" smtClean="0"/>
              <a:pPr/>
              <a:t>&lt;#&gt;</a:t>
            </a:fld>
            <a:endParaRPr kumimoji="1" lang="ja-JP" altLang="en-US"/>
          </a:p>
        </p:txBody>
      </p:sp>
    </p:spTree>
    <p:extLst>
      <p:ext uri="{BB962C8B-B14F-4D97-AF65-F5344CB8AC3E}">
        <p14:creationId xmlns:p14="http://schemas.microsoft.com/office/powerpoint/2010/main" xmlns="" val="1641176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1916" y="428233"/>
            <a:ext cx="1701284" cy="9124044"/>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378064" y="428233"/>
            <a:ext cx="4977831" cy="9124044"/>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EEC751C-2283-458D-B979-360397E25775}" type="datetimeFigureOut">
              <a:rPr kumimoji="1" lang="ja-JP" altLang="en-US" smtClean="0"/>
              <a:pPr/>
              <a:t>2017/6/18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8DA8EF-DAE2-463B-A929-F689D1CF595E}" type="slidenum">
              <a:rPr kumimoji="1" lang="ja-JP" altLang="en-US" smtClean="0"/>
              <a:pPr/>
              <a:t>&lt;#&gt;</a:t>
            </a:fld>
            <a:endParaRPr kumimoji="1" lang="ja-JP" altLang="en-US"/>
          </a:p>
        </p:txBody>
      </p:sp>
    </p:spTree>
    <p:extLst>
      <p:ext uri="{BB962C8B-B14F-4D97-AF65-F5344CB8AC3E}">
        <p14:creationId xmlns:p14="http://schemas.microsoft.com/office/powerpoint/2010/main" xmlns="" val="2344258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EEC751C-2283-458D-B979-360397E25775}" type="datetimeFigureOut">
              <a:rPr kumimoji="1" lang="ja-JP" altLang="en-US" smtClean="0"/>
              <a:pPr/>
              <a:t>2017/6/18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8DA8EF-DAE2-463B-A929-F689D1CF595E}" type="slidenum">
              <a:rPr kumimoji="1" lang="ja-JP" altLang="en-US" smtClean="0"/>
              <a:pPr/>
              <a:t>&lt;#&gt;</a:t>
            </a:fld>
            <a:endParaRPr kumimoji="1" lang="ja-JP" altLang="en-US"/>
          </a:p>
        </p:txBody>
      </p:sp>
    </p:spTree>
    <p:extLst>
      <p:ext uri="{BB962C8B-B14F-4D97-AF65-F5344CB8AC3E}">
        <p14:creationId xmlns:p14="http://schemas.microsoft.com/office/powerpoint/2010/main" xmlns="" val="4036882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8" y="6871500"/>
            <a:ext cx="6427074" cy="2123828"/>
          </a:xfrm>
        </p:spPr>
        <p:txBody>
          <a:bodyPr anchor="t"/>
          <a:lstStyle>
            <a:lvl1pPr algn="l">
              <a:defRPr sz="45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97288" y="4532322"/>
            <a:ext cx="6427074" cy="2339180"/>
          </a:xfrm>
        </p:spPr>
        <p:txBody>
          <a:bodyPr anchor="b"/>
          <a:lstStyle>
            <a:lvl1pPr marL="0" indent="0">
              <a:buNone/>
              <a:defRPr sz="2300">
                <a:solidFill>
                  <a:schemeClr val="tx1">
                    <a:tint val="75000"/>
                  </a:schemeClr>
                </a:solidFill>
              </a:defRPr>
            </a:lvl1pPr>
            <a:lvl2pPr marL="514350" indent="0">
              <a:buNone/>
              <a:defRPr sz="2000">
                <a:solidFill>
                  <a:schemeClr val="tx1">
                    <a:tint val="75000"/>
                  </a:schemeClr>
                </a:solidFill>
              </a:defRPr>
            </a:lvl2pPr>
            <a:lvl3pPr marL="1028700" indent="0">
              <a:buNone/>
              <a:defRPr sz="1800">
                <a:solidFill>
                  <a:schemeClr val="tx1">
                    <a:tint val="75000"/>
                  </a:schemeClr>
                </a:solidFill>
              </a:defRPr>
            </a:lvl3pPr>
            <a:lvl4pPr marL="1543050" indent="0">
              <a:buNone/>
              <a:defRPr sz="1600">
                <a:solidFill>
                  <a:schemeClr val="tx1">
                    <a:tint val="75000"/>
                  </a:schemeClr>
                </a:solidFill>
              </a:defRPr>
            </a:lvl4pPr>
            <a:lvl5pPr marL="2057400" indent="0">
              <a:buNone/>
              <a:defRPr sz="1600">
                <a:solidFill>
                  <a:schemeClr val="tx1">
                    <a:tint val="75000"/>
                  </a:schemeClr>
                </a:solidFill>
              </a:defRPr>
            </a:lvl5pPr>
            <a:lvl6pPr marL="2571750" indent="0">
              <a:buNone/>
              <a:defRPr sz="1600">
                <a:solidFill>
                  <a:schemeClr val="tx1">
                    <a:tint val="75000"/>
                  </a:schemeClr>
                </a:solidFill>
              </a:defRPr>
            </a:lvl6pPr>
            <a:lvl7pPr marL="3086100" indent="0">
              <a:buNone/>
              <a:defRPr sz="1600">
                <a:solidFill>
                  <a:schemeClr val="tx1">
                    <a:tint val="75000"/>
                  </a:schemeClr>
                </a:solidFill>
              </a:defRPr>
            </a:lvl7pPr>
            <a:lvl8pPr marL="3600450" indent="0">
              <a:buNone/>
              <a:defRPr sz="1600">
                <a:solidFill>
                  <a:schemeClr val="tx1">
                    <a:tint val="75000"/>
                  </a:schemeClr>
                </a:solidFill>
              </a:defRPr>
            </a:lvl8pPr>
            <a:lvl9pPr marL="41148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DEEC751C-2283-458D-B979-360397E25775}" type="datetimeFigureOut">
              <a:rPr kumimoji="1" lang="ja-JP" altLang="en-US" smtClean="0"/>
              <a:pPr/>
              <a:t>2017/6/18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8DA8EF-DAE2-463B-A929-F689D1CF595E}" type="slidenum">
              <a:rPr kumimoji="1" lang="ja-JP" altLang="en-US" smtClean="0"/>
              <a:pPr/>
              <a:t>&lt;#&gt;</a:t>
            </a:fld>
            <a:endParaRPr kumimoji="1" lang="ja-JP" altLang="en-US"/>
          </a:p>
        </p:txBody>
      </p:sp>
    </p:spTree>
    <p:extLst>
      <p:ext uri="{BB962C8B-B14F-4D97-AF65-F5344CB8AC3E}">
        <p14:creationId xmlns:p14="http://schemas.microsoft.com/office/powerpoint/2010/main" xmlns="" val="1829002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378063" y="2495129"/>
            <a:ext cx="3339558" cy="7057149"/>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843642" y="2495129"/>
            <a:ext cx="3339558" cy="7057149"/>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EEC751C-2283-458D-B979-360397E25775}" type="datetimeFigureOut">
              <a:rPr kumimoji="1" lang="ja-JP" altLang="en-US" smtClean="0"/>
              <a:pPr/>
              <a:t>2017/6/18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8DA8EF-DAE2-463B-A929-F689D1CF595E}" type="slidenum">
              <a:rPr kumimoji="1" lang="ja-JP" altLang="en-US" smtClean="0"/>
              <a:pPr/>
              <a:t>&lt;#&gt;</a:t>
            </a:fld>
            <a:endParaRPr kumimoji="1" lang="ja-JP" altLang="en-US"/>
          </a:p>
        </p:txBody>
      </p:sp>
    </p:spTree>
    <p:extLst>
      <p:ext uri="{BB962C8B-B14F-4D97-AF65-F5344CB8AC3E}">
        <p14:creationId xmlns:p14="http://schemas.microsoft.com/office/powerpoint/2010/main" xmlns="" val="3286046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78065" y="2393638"/>
            <a:ext cx="3340871" cy="997555"/>
          </a:xfrm>
        </p:spPr>
        <p:txBody>
          <a:bodyPr anchor="b"/>
          <a:lstStyle>
            <a:lvl1pPr marL="0" indent="0">
              <a:buNone/>
              <a:defRPr sz="2700" b="1"/>
            </a:lvl1pPr>
            <a:lvl2pPr marL="514350" indent="0">
              <a:buNone/>
              <a:defRPr sz="2300" b="1"/>
            </a:lvl2pPr>
            <a:lvl3pPr marL="1028700" indent="0">
              <a:buNone/>
              <a:defRPr sz="2000" b="1"/>
            </a:lvl3pPr>
            <a:lvl4pPr marL="1543050" indent="0">
              <a:buNone/>
              <a:defRPr sz="1800" b="1"/>
            </a:lvl4pPr>
            <a:lvl5pPr marL="2057400" indent="0">
              <a:buNone/>
              <a:defRPr sz="1800" b="1"/>
            </a:lvl5pPr>
            <a:lvl6pPr marL="2571750" indent="0">
              <a:buNone/>
              <a:defRPr sz="1800" b="1"/>
            </a:lvl6pPr>
            <a:lvl7pPr marL="3086100" indent="0">
              <a:buNone/>
              <a:defRPr sz="1800" b="1"/>
            </a:lvl7pPr>
            <a:lvl8pPr marL="3600450" indent="0">
              <a:buNone/>
              <a:defRPr sz="1800" b="1"/>
            </a:lvl8pPr>
            <a:lvl9pPr marL="4114800" indent="0">
              <a:buNone/>
              <a:defRPr sz="18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78065" y="3391194"/>
            <a:ext cx="3340871" cy="6161082"/>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841018" y="2393638"/>
            <a:ext cx="3342183" cy="997555"/>
          </a:xfrm>
        </p:spPr>
        <p:txBody>
          <a:bodyPr anchor="b"/>
          <a:lstStyle>
            <a:lvl1pPr marL="0" indent="0">
              <a:buNone/>
              <a:defRPr sz="2700" b="1"/>
            </a:lvl1pPr>
            <a:lvl2pPr marL="514350" indent="0">
              <a:buNone/>
              <a:defRPr sz="2300" b="1"/>
            </a:lvl2pPr>
            <a:lvl3pPr marL="1028700" indent="0">
              <a:buNone/>
              <a:defRPr sz="2000" b="1"/>
            </a:lvl3pPr>
            <a:lvl4pPr marL="1543050" indent="0">
              <a:buNone/>
              <a:defRPr sz="1800" b="1"/>
            </a:lvl4pPr>
            <a:lvl5pPr marL="2057400" indent="0">
              <a:buNone/>
              <a:defRPr sz="1800" b="1"/>
            </a:lvl5pPr>
            <a:lvl6pPr marL="2571750" indent="0">
              <a:buNone/>
              <a:defRPr sz="1800" b="1"/>
            </a:lvl6pPr>
            <a:lvl7pPr marL="3086100" indent="0">
              <a:buNone/>
              <a:defRPr sz="1800" b="1"/>
            </a:lvl7pPr>
            <a:lvl8pPr marL="3600450" indent="0">
              <a:buNone/>
              <a:defRPr sz="1800" b="1"/>
            </a:lvl8pPr>
            <a:lvl9pPr marL="4114800" indent="0">
              <a:buNone/>
              <a:defRPr sz="18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841018" y="3391194"/>
            <a:ext cx="3342183" cy="6161082"/>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DEEC751C-2283-458D-B979-360397E25775}" type="datetimeFigureOut">
              <a:rPr kumimoji="1" lang="ja-JP" altLang="en-US" smtClean="0"/>
              <a:pPr/>
              <a:t>2017/6/18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88DA8EF-DAE2-463B-A929-F689D1CF595E}" type="slidenum">
              <a:rPr kumimoji="1" lang="ja-JP" altLang="en-US" smtClean="0"/>
              <a:pPr/>
              <a:t>&lt;#&gt;</a:t>
            </a:fld>
            <a:endParaRPr kumimoji="1" lang="ja-JP" altLang="en-US"/>
          </a:p>
        </p:txBody>
      </p:sp>
    </p:spTree>
    <p:extLst>
      <p:ext uri="{BB962C8B-B14F-4D97-AF65-F5344CB8AC3E}">
        <p14:creationId xmlns:p14="http://schemas.microsoft.com/office/powerpoint/2010/main" xmlns="" val="2666239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DEEC751C-2283-458D-B979-360397E25775}" type="datetimeFigureOut">
              <a:rPr kumimoji="1" lang="ja-JP" altLang="en-US" smtClean="0"/>
              <a:pPr/>
              <a:t>2017/6/18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88DA8EF-DAE2-463B-A929-F689D1CF595E}" type="slidenum">
              <a:rPr kumimoji="1" lang="ja-JP" altLang="en-US" smtClean="0"/>
              <a:pPr/>
              <a:t>&lt;#&gt;</a:t>
            </a:fld>
            <a:endParaRPr kumimoji="1" lang="ja-JP" altLang="en-US"/>
          </a:p>
        </p:txBody>
      </p:sp>
    </p:spTree>
    <p:extLst>
      <p:ext uri="{BB962C8B-B14F-4D97-AF65-F5344CB8AC3E}">
        <p14:creationId xmlns:p14="http://schemas.microsoft.com/office/powerpoint/2010/main" xmlns="" val="3372876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EEC751C-2283-458D-B979-360397E25775}" type="datetimeFigureOut">
              <a:rPr kumimoji="1" lang="ja-JP" altLang="en-US" smtClean="0"/>
              <a:pPr/>
              <a:t>2017/6/18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88DA8EF-DAE2-463B-A929-F689D1CF595E}" type="slidenum">
              <a:rPr kumimoji="1" lang="ja-JP" altLang="en-US" smtClean="0"/>
              <a:pPr/>
              <a:t>&lt;#&gt;</a:t>
            </a:fld>
            <a:endParaRPr kumimoji="1" lang="ja-JP" altLang="en-US"/>
          </a:p>
        </p:txBody>
      </p:sp>
    </p:spTree>
    <p:extLst>
      <p:ext uri="{BB962C8B-B14F-4D97-AF65-F5344CB8AC3E}">
        <p14:creationId xmlns:p14="http://schemas.microsoft.com/office/powerpoint/2010/main" xmlns="" val="471061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4" y="425757"/>
            <a:ext cx="2487604" cy="1811937"/>
          </a:xfrm>
        </p:spPr>
        <p:txBody>
          <a:bodyPr anchor="b"/>
          <a:lstStyle>
            <a:lvl1pPr algn="l">
              <a:defRPr sz="23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956245" y="425757"/>
            <a:ext cx="4226957" cy="9126521"/>
          </a:xfrm>
        </p:spPr>
        <p:txBody>
          <a:bodyPr/>
          <a:lstStyle>
            <a:lvl1pPr>
              <a:defRPr sz="36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78064" y="2237694"/>
            <a:ext cx="2487604" cy="7314584"/>
          </a:xfrm>
        </p:spPr>
        <p:txBody>
          <a:bodyPr/>
          <a:lstStyle>
            <a:lvl1pPr marL="0" indent="0">
              <a:buNone/>
              <a:defRPr sz="1600"/>
            </a:lvl1pPr>
            <a:lvl2pPr marL="514350" indent="0">
              <a:buNone/>
              <a:defRPr sz="1400"/>
            </a:lvl2pPr>
            <a:lvl3pPr marL="1028700" indent="0">
              <a:buNone/>
              <a:defRPr sz="1100"/>
            </a:lvl3pPr>
            <a:lvl4pPr marL="1543050" indent="0">
              <a:buNone/>
              <a:defRPr sz="1000"/>
            </a:lvl4pPr>
            <a:lvl5pPr marL="2057400" indent="0">
              <a:buNone/>
              <a:defRPr sz="1000"/>
            </a:lvl5pPr>
            <a:lvl6pPr marL="2571750" indent="0">
              <a:buNone/>
              <a:defRPr sz="1000"/>
            </a:lvl6pPr>
            <a:lvl7pPr marL="3086100" indent="0">
              <a:buNone/>
              <a:defRPr sz="1000"/>
            </a:lvl7pPr>
            <a:lvl8pPr marL="3600450" indent="0">
              <a:buNone/>
              <a:defRPr sz="1000"/>
            </a:lvl8pPr>
            <a:lvl9pPr marL="41148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EEC751C-2283-458D-B979-360397E25775}" type="datetimeFigureOut">
              <a:rPr kumimoji="1" lang="ja-JP" altLang="en-US" smtClean="0"/>
              <a:pPr/>
              <a:t>2017/6/18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8DA8EF-DAE2-463B-A929-F689D1CF595E}" type="slidenum">
              <a:rPr kumimoji="1" lang="ja-JP" altLang="en-US" smtClean="0"/>
              <a:pPr/>
              <a:t>&lt;#&gt;</a:t>
            </a:fld>
            <a:endParaRPr kumimoji="1" lang="ja-JP" altLang="en-US"/>
          </a:p>
        </p:txBody>
      </p:sp>
    </p:spTree>
    <p:extLst>
      <p:ext uri="{BB962C8B-B14F-4D97-AF65-F5344CB8AC3E}">
        <p14:creationId xmlns:p14="http://schemas.microsoft.com/office/powerpoint/2010/main" xmlns="" val="2765846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485381"/>
            <a:ext cx="4536758" cy="883692"/>
          </a:xfrm>
        </p:spPr>
        <p:txBody>
          <a:bodyPr anchor="b"/>
          <a:lstStyle>
            <a:lvl1pPr algn="l">
              <a:defRPr sz="23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482060" y="955475"/>
            <a:ext cx="4536758" cy="6416040"/>
          </a:xfrm>
        </p:spPr>
        <p:txBody>
          <a:bodyPr/>
          <a:lstStyle>
            <a:lvl1pPr marL="0" indent="0">
              <a:buNone/>
              <a:defRPr sz="3600"/>
            </a:lvl1pPr>
            <a:lvl2pPr marL="514350" indent="0">
              <a:buNone/>
              <a:defRPr sz="3200"/>
            </a:lvl2pPr>
            <a:lvl3pPr marL="1028700" indent="0">
              <a:buNone/>
              <a:defRPr sz="2700"/>
            </a:lvl3pPr>
            <a:lvl4pPr marL="1543050" indent="0">
              <a:buNone/>
              <a:defRPr sz="2300"/>
            </a:lvl4pPr>
            <a:lvl5pPr marL="2057400" indent="0">
              <a:buNone/>
              <a:defRPr sz="2300"/>
            </a:lvl5pPr>
            <a:lvl6pPr marL="2571750" indent="0">
              <a:buNone/>
              <a:defRPr sz="2300"/>
            </a:lvl6pPr>
            <a:lvl7pPr marL="3086100" indent="0">
              <a:buNone/>
              <a:defRPr sz="2300"/>
            </a:lvl7pPr>
            <a:lvl8pPr marL="3600450" indent="0">
              <a:buNone/>
              <a:defRPr sz="2300"/>
            </a:lvl8pPr>
            <a:lvl9pPr marL="4114800" indent="0">
              <a:buNone/>
              <a:defRPr sz="2300"/>
            </a:lvl9pPr>
          </a:lstStyle>
          <a:p>
            <a:endParaRPr kumimoji="1" lang="ja-JP" altLang="en-US"/>
          </a:p>
        </p:txBody>
      </p:sp>
      <p:sp>
        <p:nvSpPr>
          <p:cNvPr id="4" name="テキスト プレースホルダー 3"/>
          <p:cNvSpPr>
            <a:spLocks noGrp="1"/>
          </p:cNvSpPr>
          <p:nvPr>
            <p:ph type="body" sz="half" idx="2"/>
          </p:nvPr>
        </p:nvSpPr>
        <p:spPr>
          <a:xfrm>
            <a:off x="1482060" y="8369073"/>
            <a:ext cx="4536758" cy="1254988"/>
          </a:xfrm>
        </p:spPr>
        <p:txBody>
          <a:bodyPr/>
          <a:lstStyle>
            <a:lvl1pPr marL="0" indent="0">
              <a:buNone/>
              <a:defRPr sz="1600"/>
            </a:lvl1pPr>
            <a:lvl2pPr marL="514350" indent="0">
              <a:buNone/>
              <a:defRPr sz="1400"/>
            </a:lvl2pPr>
            <a:lvl3pPr marL="1028700" indent="0">
              <a:buNone/>
              <a:defRPr sz="1100"/>
            </a:lvl3pPr>
            <a:lvl4pPr marL="1543050" indent="0">
              <a:buNone/>
              <a:defRPr sz="1000"/>
            </a:lvl4pPr>
            <a:lvl5pPr marL="2057400" indent="0">
              <a:buNone/>
              <a:defRPr sz="1000"/>
            </a:lvl5pPr>
            <a:lvl6pPr marL="2571750" indent="0">
              <a:buNone/>
              <a:defRPr sz="1000"/>
            </a:lvl6pPr>
            <a:lvl7pPr marL="3086100" indent="0">
              <a:buNone/>
              <a:defRPr sz="1000"/>
            </a:lvl7pPr>
            <a:lvl8pPr marL="3600450" indent="0">
              <a:buNone/>
              <a:defRPr sz="1000"/>
            </a:lvl8pPr>
            <a:lvl9pPr marL="41148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EEC751C-2283-458D-B979-360397E25775}" type="datetimeFigureOut">
              <a:rPr kumimoji="1" lang="ja-JP" altLang="en-US" smtClean="0"/>
              <a:pPr/>
              <a:t>2017/6/18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8DA8EF-DAE2-463B-A929-F689D1CF595E}" type="slidenum">
              <a:rPr kumimoji="1" lang="ja-JP" altLang="en-US" smtClean="0"/>
              <a:pPr/>
              <a:t>&lt;#&gt;</a:t>
            </a:fld>
            <a:endParaRPr kumimoji="1" lang="ja-JP" altLang="en-US"/>
          </a:p>
        </p:txBody>
      </p:sp>
    </p:spTree>
    <p:extLst>
      <p:ext uri="{BB962C8B-B14F-4D97-AF65-F5344CB8AC3E}">
        <p14:creationId xmlns:p14="http://schemas.microsoft.com/office/powerpoint/2010/main" xmlns="" val="83153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8064" y="428232"/>
            <a:ext cx="6805137" cy="1782234"/>
          </a:xfrm>
          <a:prstGeom prst="rect">
            <a:avLst/>
          </a:prstGeom>
        </p:spPr>
        <p:txBody>
          <a:bodyPr vert="horz" lIns="102870" tIns="51435" rIns="102870" bIns="51435"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78064" y="2495129"/>
            <a:ext cx="6805137" cy="7057149"/>
          </a:xfrm>
          <a:prstGeom prst="rect">
            <a:avLst/>
          </a:prstGeom>
        </p:spPr>
        <p:txBody>
          <a:bodyPr vert="horz" lIns="102870" tIns="51435" rIns="102870" bIns="51435"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78064" y="9911198"/>
            <a:ext cx="1764295" cy="569325"/>
          </a:xfrm>
          <a:prstGeom prst="rect">
            <a:avLst/>
          </a:prstGeom>
        </p:spPr>
        <p:txBody>
          <a:bodyPr vert="horz" lIns="102870" tIns="51435" rIns="102870" bIns="51435" rtlCol="0" anchor="ctr"/>
          <a:lstStyle>
            <a:lvl1pPr algn="l">
              <a:defRPr sz="1400">
                <a:solidFill>
                  <a:schemeClr val="tx1">
                    <a:tint val="75000"/>
                  </a:schemeClr>
                </a:solidFill>
              </a:defRPr>
            </a:lvl1pPr>
          </a:lstStyle>
          <a:p>
            <a:fld id="{DEEC751C-2283-458D-B979-360397E25775}" type="datetimeFigureOut">
              <a:rPr kumimoji="1" lang="ja-JP" altLang="en-US" smtClean="0"/>
              <a:pPr/>
              <a:t>2017/6/18</a:t>
            </a:fld>
            <a:endParaRPr kumimoji="1" lang="ja-JP" altLang="en-US"/>
          </a:p>
        </p:txBody>
      </p:sp>
      <p:sp>
        <p:nvSpPr>
          <p:cNvPr id="5" name="フッター プレースホルダー 4"/>
          <p:cNvSpPr>
            <a:spLocks noGrp="1"/>
          </p:cNvSpPr>
          <p:nvPr>
            <p:ph type="ftr" sz="quarter" idx="3"/>
          </p:nvPr>
        </p:nvSpPr>
        <p:spPr>
          <a:xfrm>
            <a:off x="2583432" y="9911198"/>
            <a:ext cx="2394400" cy="569325"/>
          </a:xfrm>
          <a:prstGeom prst="rect">
            <a:avLst/>
          </a:prstGeom>
        </p:spPr>
        <p:txBody>
          <a:bodyPr vert="horz" lIns="102870" tIns="51435" rIns="102870" bIns="51435"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8906" y="9911198"/>
            <a:ext cx="1764295" cy="569325"/>
          </a:xfrm>
          <a:prstGeom prst="rect">
            <a:avLst/>
          </a:prstGeom>
        </p:spPr>
        <p:txBody>
          <a:bodyPr vert="horz" lIns="102870" tIns="51435" rIns="102870" bIns="51435" rtlCol="0" anchor="ctr"/>
          <a:lstStyle>
            <a:lvl1pPr algn="r">
              <a:defRPr sz="1400">
                <a:solidFill>
                  <a:schemeClr val="tx1">
                    <a:tint val="75000"/>
                  </a:schemeClr>
                </a:solidFill>
              </a:defRPr>
            </a:lvl1pPr>
          </a:lstStyle>
          <a:p>
            <a:fld id="{388DA8EF-DAE2-463B-A929-F689D1CF595E}" type="slidenum">
              <a:rPr kumimoji="1" lang="ja-JP" altLang="en-US" smtClean="0"/>
              <a:pPr/>
              <a:t>&lt;#&gt;</a:t>
            </a:fld>
            <a:endParaRPr kumimoji="1" lang="ja-JP" altLang="en-US"/>
          </a:p>
        </p:txBody>
      </p:sp>
    </p:spTree>
    <p:extLst>
      <p:ext uri="{BB962C8B-B14F-4D97-AF65-F5344CB8AC3E}">
        <p14:creationId xmlns:p14="http://schemas.microsoft.com/office/powerpoint/2010/main" xmlns="" val="596301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28700" rtl="0" eaLnBrk="1" latinLnBrk="0" hangingPunct="1">
        <a:spcBef>
          <a:spcPct val="0"/>
        </a:spcBef>
        <a:buNone/>
        <a:defRPr kumimoji="1" sz="5000" kern="1200">
          <a:solidFill>
            <a:schemeClr val="tx1"/>
          </a:solidFill>
          <a:latin typeface="+mj-lt"/>
          <a:ea typeface="+mj-ea"/>
          <a:cs typeface="+mj-cs"/>
        </a:defRPr>
      </a:lvl1pPr>
    </p:titleStyle>
    <p:bodyStyle>
      <a:lvl1pPr marL="385763" indent="-385763" algn="l" defTabSz="1028700" rtl="0" eaLnBrk="1" latinLnBrk="0" hangingPunct="1">
        <a:spcBef>
          <a:spcPct val="20000"/>
        </a:spcBef>
        <a:buFont typeface="Arial" pitchFamily="34" charset="0"/>
        <a:buChar char="•"/>
        <a:defRPr kumimoji="1" sz="3600" kern="1200">
          <a:solidFill>
            <a:schemeClr val="tx1"/>
          </a:solidFill>
          <a:latin typeface="+mn-lt"/>
          <a:ea typeface="+mn-ea"/>
          <a:cs typeface="+mn-cs"/>
        </a:defRPr>
      </a:lvl1pPr>
      <a:lvl2pPr marL="835819" indent="-321469" algn="l" defTabSz="1028700" rtl="0" eaLnBrk="1" latinLnBrk="0" hangingPunct="1">
        <a:spcBef>
          <a:spcPct val="20000"/>
        </a:spcBef>
        <a:buFont typeface="Arial" pitchFamily="34" charset="0"/>
        <a:buChar char="–"/>
        <a:defRPr kumimoji="1" sz="3200" kern="1200">
          <a:solidFill>
            <a:schemeClr val="tx1"/>
          </a:solidFill>
          <a:latin typeface="+mn-lt"/>
          <a:ea typeface="+mn-ea"/>
          <a:cs typeface="+mn-cs"/>
        </a:defRPr>
      </a:lvl2pPr>
      <a:lvl3pPr marL="1285875" indent="-257175" algn="l" defTabSz="1028700" rtl="0" eaLnBrk="1" latinLnBrk="0" hangingPunct="1">
        <a:spcBef>
          <a:spcPct val="20000"/>
        </a:spcBef>
        <a:buFont typeface="Arial" pitchFamily="34" charset="0"/>
        <a:buChar char="•"/>
        <a:defRPr kumimoji="1" sz="2700" kern="1200">
          <a:solidFill>
            <a:schemeClr val="tx1"/>
          </a:solidFill>
          <a:latin typeface="+mn-lt"/>
          <a:ea typeface="+mn-ea"/>
          <a:cs typeface="+mn-cs"/>
        </a:defRPr>
      </a:lvl3pPr>
      <a:lvl4pPr marL="1800225" indent="-257175" algn="l" defTabSz="1028700" rtl="0" eaLnBrk="1" latinLnBrk="0" hangingPunct="1">
        <a:spcBef>
          <a:spcPct val="20000"/>
        </a:spcBef>
        <a:buFont typeface="Arial" pitchFamily="34" charset="0"/>
        <a:buChar char="–"/>
        <a:defRPr kumimoji="1" sz="2300" kern="1200">
          <a:solidFill>
            <a:schemeClr val="tx1"/>
          </a:solidFill>
          <a:latin typeface="+mn-lt"/>
          <a:ea typeface="+mn-ea"/>
          <a:cs typeface="+mn-cs"/>
        </a:defRPr>
      </a:lvl4pPr>
      <a:lvl5pPr marL="2314575" indent="-257175" algn="l" defTabSz="1028700" rtl="0" eaLnBrk="1" latinLnBrk="0" hangingPunct="1">
        <a:spcBef>
          <a:spcPct val="20000"/>
        </a:spcBef>
        <a:buFont typeface="Arial" pitchFamily="34" charset="0"/>
        <a:buChar char="»"/>
        <a:defRPr kumimoji="1" sz="2300" kern="1200">
          <a:solidFill>
            <a:schemeClr val="tx1"/>
          </a:solidFill>
          <a:latin typeface="+mn-lt"/>
          <a:ea typeface="+mn-ea"/>
          <a:cs typeface="+mn-cs"/>
        </a:defRPr>
      </a:lvl5pPr>
      <a:lvl6pPr marL="2828925" indent="-257175" algn="l" defTabSz="1028700"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43275" indent="-257175" algn="l" defTabSz="1028700"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857625" indent="-257175" algn="l" defTabSz="1028700"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371975" indent="-257175" algn="l" defTabSz="1028700" rtl="0" eaLnBrk="1" latinLnBrk="0" hangingPunct="1">
        <a:spcBef>
          <a:spcPct val="20000"/>
        </a:spcBef>
        <a:buFont typeface="Arial" pitchFamily="34" charset="0"/>
        <a:buChar char="•"/>
        <a:defRPr kumimoji="1" sz="2300" kern="1200">
          <a:solidFill>
            <a:schemeClr val="tx1"/>
          </a:solidFill>
          <a:latin typeface="+mn-lt"/>
          <a:ea typeface="+mn-ea"/>
          <a:cs typeface="+mn-cs"/>
        </a:defRPr>
      </a:lvl9pPr>
    </p:bodyStyle>
    <p:otherStyle>
      <a:defPPr>
        <a:defRPr lang="ja-JP"/>
      </a:defPPr>
      <a:lvl1pPr marL="0" algn="l" defTabSz="1028700" rtl="0" eaLnBrk="1" latinLnBrk="0" hangingPunct="1">
        <a:defRPr kumimoji="1" sz="2000" kern="1200">
          <a:solidFill>
            <a:schemeClr val="tx1"/>
          </a:solidFill>
          <a:latin typeface="+mn-lt"/>
          <a:ea typeface="+mn-ea"/>
          <a:cs typeface="+mn-cs"/>
        </a:defRPr>
      </a:lvl1pPr>
      <a:lvl2pPr marL="514350" algn="l" defTabSz="1028700" rtl="0" eaLnBrk="1" latinLnBrk="0" hangingPunct="1">
        <a:defRPr kumimoji="1" sz="2000" kern="1200">
          <a:solidFill>
            <a:schemeClr val="tx1"/>
          </a:solidFill>
          <a:latin typeface="+mn-lt"/>
          <a:ea typeface="+mn-ea"/>
          <a:cs typeface="+mn-cs"/>
        </a:defRPr>
      </a:lvl2pPr>
      <a:lvl3pPr marL="1028700" algn="l" defTabSz="1028700" rtl="0" eaLnBrk="1" latinLnBrk="0" hangingPunct="1">
        <a:defRPr kumimoji="1" sz="2000" kern="1200">
          <a:solidFill>
            <a:schemeClr val="tx1"/>
          </a:solidFill>
          <a:latin typeface="+mn-lt"/>
          <a:ea typeface="+mn-ea"/>
          <a:cs typeface="+mn-cs"/>
        </a:defRPr>
      </a:lvl3pPr>
      <a:lvl4pPr marL="1543050" algn="l" defTabSz="1028700" rtl="0" eaLnBrk="1" latinLnBrk="0" hangingPunct="1">
        <a:defRPr kumimoji="1" sz="2000" kern="1200">
          <a:solidFill>
            <a:schemeClr val="tx1"/>
          </a:solidFill>
          <a:latin typeface="+mn-lt"/>
          <a:ea typeface="+mn-ea"/>
          <a:cs typeface="+mn-cs"/>
        </a:defRPr>
      </a:lvl4pPr>
      <a:lvl5pPr marL="2057400" algn="l" defTabSz="1028700" rtl="0" eaLnBrk="1" latinLnBrk="0" hangingPunct="1">
        <a:defRPr kumimoji="1" sz="2000" kern="1200">
          <a:solidFill>
            <a:schemeClr val="tx1"/>
          </a:solidFill>
          <a:latin typeface="+mn-lt"/>
          <a:ea typeface="+mn-ea"/>
          <a:cs typeface="+mn-cs"/>
        </a:defRPr>
      </a:lvl5pPr>
      <a:lvl6pPr marL="2571750" algn="l" defTabSz="1028700" rtl="0" eaLnBrk="1" latinLnBrk="0" hangingPunct="1">
        <a:defRPr kumimoji="1" sz="2000" kern="1200">
          <a:solidFill>
            <a:schemeClr val="tx1"/>
          </a:solidFill>
          <a:latin typeface="+mn-lt"/>
          <a:ea typeface="+mn-ea"/>
          <a:cs typeface="+mn-cs"/>
        </a:defRPr>
      </a:lvl6pPr>
      <a:lvl7pPr marL="3086100" algn="l" defTabSz="1028700" rtl="0" eaLnBrk="1" latinLnBrk="0" hangingPunct="1">
        <a:defRPr kumimoji="1" sz="2000" kern="1200">
          <a:solidFill>
            <a:schemeClr val="tx1"/>
          </a:solidFill>
          <a:latin typeface="+mn-lt"/>
          <a:ea typeface="+mn-ea"/>
          <a:cs typeface="+mn-cs"/>
        </a:defRPr>
      </a:lvl7pPr>
      <a:lvl8pPr marL="3600450" algn="l" defTabSz="1028700" rtl="0" eaLnBrk="1" latinLnBrk="0" hangingPunct="1">
        <a:defRPr kumimoji="1" sz="2000" kern="1200">
          <a:solidFill>
            <a:schemeClr val="tx1"/>
          </a:solidFill>
          <a:latin typeface="+mn-lt"/>
          <a:ea typeface="+mn-ea"/>
          <a:cs typeface="+mn-cs"/>
        </a:defRPr>
      </a:lvl8pPr>
      <a:lvl9pPr marL="4114800" algn="l" defTabSz="1028700"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jp/url?url=http://es.higo.ed.jp/otago/jot5427ez-172/?block_id=172&amp;active_action=journal_view_main_detail&amp;post_id=244&amp;comment_flag=1&amp;rct=j&amp;frm=1&amp;q=&amp;esrc=s&amp;sa=U&amp;ved=0ahUKEwi7gpaVz77UAhXHWbwKHcDTBoIQwW4IGDAB&amp;usg=AFQjCNGpdzR1nLyLgaMXwyi4hd5pP_oOVw" TargetMode="External"/><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hyperlink" Target="http://www.google.co.jp/url?url=http://es.higo.ed.jp/otago/jot5427ez-172/?block_id=172&amp;active_action=journal_view_main_detail&amp;post_id=244&amp;comment_flag=1&amp;rct=j&amp;frm=1&amp;q=&amp;esrc=s&amp;sa=U&amp;ved=0ahUKEwi7gpaVz77UAhXHWbwKHcDTBoIQwW4ILjAM&amp;usg=AFQjCNGpdzR1nLyLgaMXwyi4hd5pP_oOVw"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google.co.jp/url?url=http://minervinacxmanzione.blogspot.com/2017/03/blog-post_31.html&amp;rct=j&amp;frm=1&amp;q=&amp;esrc=s&amp;sa=U&amp;ved=0ahUKEwi7gpaVz77UAhXHWbwKHcDTBoIQwW4IPDAT&amp;usg=AFQjCNFbZmFk6FRTTclglKXO2uBgK_9kiw"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フローチャート : 代替処理 22"/>
          <p:cNvSpPr/>
          <p:nvPr/>
        </p:nvSpPr>
        <p:spPr>
          <a:xfrm>
            <a:off x="169877" y="6380713"/>
            <a:ext cx="7238528" cy="2854419"/>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6" name="Picture 2" descr="「イラスト　外国語活動　無料」の画像検索結果">
            <a:hlinkClick r:id="rId2"/>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774211" y="7384183"/>
            <a:ext cx="1555683" cy="1512168"/>
          </a:xfrm>
          <a:prstGeom prst="rect">
            <a:avLst/>
          </a:prstGeom>
          <a:noFill/>
          <a:extLst>
            <a:ext uri="{909E8E84-426E-40DD-AFC4-6F175D3DCCD1}">
              <a14:hiddenFill xmlns:a14="http://schemas.microsoft.com/office/drawing/2010/main" xmlns="">
                <a:solidFill>
                  <a:srgbClr val="FFFFFF"/>
                </a:solidFill>
              </a14:hiddenFill>
            </a:ext>
          </a:extLst>
        </p:spPr>
      </p:pic>
      <p:sp>
        <p:nvSpPr>
          <p:cNvPr id="2" name="正方形/長方形 1"/>
          <p:cNvSpPr/>
          <p:nvPr/>
        </p:nvSpPr>
        <p:spPr>
          <a:xfrm>
            <a:off x="272168" y="1586121"/>
            <a:ext cx="6984775" cy="584775"/>
          </a:xfrm>
          <a:prstGeom prst="rect">
            <a:avLst/>
          </a:prstGeom>
          <a:solidFill>
            <a:srgbClr val="FFFF00"/>
          </a:solidFill>
          <a:ln>
            <a:noFill/>
            <a:prstDash val="sysDot"/>
          </a:ln>
        </p:spPr>
        <p:txBody>
          <a:bodyPr wrap="square">
            <a:spAutoFit/>
          </a:bodyPr>
          <a:lstStyle/>
          <a:p>
            <a:r>
              <a:rPr lang="en-US" altLang="ja-JP" sz="1200" b="1" dirty="0" smtClean="0">
                <a:latin typeface="ＭＳ ゴシック" pitchFamily="49" charset="-128"/>
                <a:ea typeface="ＭＳ ゴシック" pitchFamily="49" charset="-128"/>
              </a:rPr>
              <a:t>2017</a:t>
            </a:r>
            <a:r>
              <a:rPr lang="ja-JP" altLang="en-US" sz="1200" b="1" dirty="0" smtClean="0">
                <a:latin typeface="ＭＳ ゴシック" pitchFamily="49" charset="-128"/>
                <a:ea typeface="ＭＳ ゴシック" pitchFamily="49" charset="-128"/>
              </a:rPr>
              <a:t>年度</a:t>
            </a:r>
            <a:r>
              <a:rPr lang="en-US" altLang="ja-JP" sz="1200" b="1" dirty="0" smtClean="0">
                <a:latin typeface="ＭＳ ゴシック" pitchFamily="49" charset="-128"/>
                <a:ea typeface="ＭＳ ゴシック" pitchFamily="49" charset="-128"/>
              </a:rPr>
              <a:t>(</a:t>
            </a:r>
            <a:r>
              <a:rPr lang="ja-JP" altLang="en-US" sz="1200" b="1" dirty="0" smtClean="0">
                <a:latin typeface="ＭＳ ゴシック" pitchFamily="49" charset="-128"/>
                <a:ea typeface="ＭＳ ゴシック" pitchFamily="49" charset="-128"/>
              </a:rPr>
              <a:t>平成</a:t>
            </a:r>
            <a:r>
              <a:rPr lang="en-US" altLang="ja-JP" sz="1200" b="1" dirty="0" smtClean="0">
                <a:latin typeface="ＭＳ ゴシック" pitchFamily="49" charset="-128"/>
                <a:ea typeface="ＭＳ ゴシック" pitchFamily="49" charset="-128"/>
              </a:rPr>
              <a:t>29</a:t>
            </a:r>
            <a:r>
              <a:rPr lang="ja-JP" altLang="en-US" sz="1200" b="1" dirty="0" smtClean="0">
                <a:latin typeface="ＭＳ ゴシック" pitchFamily="49" charset="-128"/>
                <a:ea typeface="ＭＳ ゴシック" pitchFamily="49" charset="-128"/>
              </a:rPr>
              <a:t>年度</a:t>
            </a:r>
            <a:r>
              <a:rPr lang="en-US" altLang="ja-JP" sz="1200" b="1" dirty="0" smtClean="0">
                <a:latin typeface="ＭＳ ゴシック" pitchFamily="49" charset="-128"/>
                <a:ea typeface="ＭＳ ゴシック" pitchFamily="49" charset="-128"/>
              </a:rPr>
              <a:t>)</a:t>
            </a:r>
          </a:p>
          <a:p>
            <a:r>
              <a:rPr lang="ja-JP" altLang="en-US" dirty="0" smtClean="0">
                <a:effectLst>
                  <a:outerShdw blurRad="38100" dist="38100" dir="2700000" algn="tl">
                    <a:srgbClr val="000000">
                      <a:alpha val="43137"/>
                    </a:srgbClr>
                  </a:outerShdw>
                </a:effectLst>
                <a:latin typeface="ＭＳ ゴシック" pitchFamily="49" charset="-128"/>
                <a:ea typeface="ＭＳ ゴシック" pitchFamily="49" charset="-128"/>
              </a:rPr>
              <a:t>第</a:t>
            </a:r>
            <a:r>
              <a:rPr lang="en-US" altLang="ja-JP" dirty="0" smtClean="0">
                <a:effectLst>
                  <a:outerShdw blurRad="38100" dist="38100" dir="2700000" algn="tl">
                    <a:srgbClr val="000000">
                      <a:alpha val="43137"/>
                    </a:srgbClr>
                  </a:outerShdw>
                </a:effectLst>
                <a:latin typeface="ＭＳ ゴシック" pitchFamily="49" charset="-128"/>
                <a:ea typeface="ＭＳ ゴシック" pitchFamily="49" charset="-128"/>
              </a:rPr>
              <a:t>44</a:t>
            </a:r>
            <a:r>
              <a:rPr lang="ja-JP" altLang="en-US" dirty="0" smtClean="0">
                <a:effectLst>
                  <a:outerShdw blurRad="38100" dist="38100" dir="2700000" algn="tl">
                    <a:srgbClr val="000000">
                      <a:alpha val="43137"/>
                    </a:srgbClr>
                  </a:outerShdw>
                </a:effectLst>
                <a:latin typeface="ＭＳ ゴシック" pitchFamily="49" charset="-128"/>
                <a:ea typeface="ＭＳ ゴシック" pitchFamily="49" charset="-128"/>
              </a:rPr>
              <a:t>回全国海外子女教育国際理解教育研究大会</a:t>
            </a:r>
            <a:r>
              <a:rPr lang="en-US" altLang="ja-JP" dirty="0" smtClean="0">
                <a:effectLst>
                  <a:outerShdw blurRad="38100" dist="38100" dir="2700000" algn="tl">
                    <a:srgbClr val="000000">
                      <a:alpha val="43137"/>
                    </a:srgbClr>
                  </a:outerShdw>
                </a:effectLst>
                <a:latin typeface="ＭＳ ゴシック" pitchFamily="49" charset="-128"/>
                <a:ea typeface="ＭＳ ゴシック" pitchFamily="49" charset="-128"/>
              </a:rPr>
              <a:t>(</a:t>
            </a:r>
            <a:r>
              <a:rPr lang="ja-JP" altLang="en-US" dirty="0" smtClean="0">
                <a:effectLst>
                  <a:outerShdw blurRad="38100" dist="38100" dir="2700000" algn="tl">
                    <a:srgbClr val="000000">
                      <a:alpha val="43137"/>
                    </a:srgbClr>
                  </a:outerShdw>
                </a:effectLst>
                <a:latin typeface="ＭＳ ゴシック" pitchFamily="49" charset="-128"/>
                <a:ea typeface="ＭＳ ゴシック" pitchFamily="49" charset="-128"/>
              </a:rPr>
              <a:t>長野大会</a:t>
            </a:r>
            <a:r>
              <a:rPr lang="en-US" altLang="ja-JP" dirty="0" smtClean="0">
                <a:effectLst>
                  <a:outerShdw blurRad="38100" dist="38100" dir="2700000" algn="tl">
                    <a:srgbClr val="000000">
                      <a:alpha val="43137"/>
                    </a:srgbClr>
                  </a:outerShdw>
                </a:effectLst>
                <a:latin typeface="ＭＳ ゴシック" pitchFamily="49" charset="-128"/>
                <a:ea typeface="ＭＳ ゴシック" pitchFamily="49" charset="-128"/>
              </a:rPr>
              <a:t>)</a:t>
            </a:r>
            <a:r>
              <a:rPr lang="ja-JP" altLang="en-US" b="1" dirty="0" smtClean="0">
                <a:effectLst>
                  <a:outerShdw blurRad="38100" dist="38100" dir="2700000" algn="tl">
                    <a:srgbClr val="000000">
                      <a:alpha val="43137"/>
                    </a:srgbClr>
                  </a:outerShdw>
                </a:effectLst>
                <a:latin typeface="ＭＳ ゴシック" pitchFamily="49" charset="-128"/>
                <a:ea typeface="ＭＳ ゴシック" pitchFamily="49" charset="-128"/>
              </a:rPr>
              <a:t> </a:t>
            </a:r>
            <a:endParaRPr lang="ja-JP" altLang="en-US" b="1" dirty="0">
              <a:effectLst>
                <a:outerShdw blurRad="38100" dist="38100" dir="2700000" algn="tl">
                  <a:srgbClr val="000000">
                    <a:alpha val="43137"/>
                  </a:srgbClr>
                </a:outerShdw>
              </a:effectLst>
              <a:latin typeface="ＭＳ ゴシック" pitchFamily="49" charset="-128"/>
              <a:ea typeface="ＭＳ ゴシック" pitchFamily="49" charset="-128"/>
            </a:endParaRPr>
          </a:p>
        </p:txBody>
      </p:sp>
      <p:sp>
        <p:nvSpPr>
          <p:cNvPr id="3" name="テキスト ボックス 2"/>
          <p:cNvSpPr txBox="1"/>
          <p:nvPr/>
        </p:nvSpPr>
        <p:spPr>
          <a:xfrm>
            <a:off x="653257" y="1150515"/>
            <a:ext cx="2872902" cy="338554"/>
          </a:xfrm>
          <a:prstGeom prst="rect">
            <a:avLst/>
          </a:prstGeom>
          <a:solidFill>
            <a:schemeClr val="accent5">
              <a:lumMod val="40000"/>
              <a:lumOff val="60000"/>
            </a:schemeClr>
          </a:solidFill>
          <a:ln w="38100">
            <a:noFill/>
          </a:ln>
        </p:spPr>
        <p:txBody>
          <a:bodyPr wrap="none" rtlCol="0">
            <a:spAutoFit/>
          </a:bodyPr>
          <a:lstStyle/>
          <a:p>
            <a:r>
              <a:rPr kumimoji="1" lang="ja-JP" altLang="en-US" sz="1600" b="1" dirty="0" smtClean="0">
                <a:latin typeface="HG丸ｺﾞｼｯｸM-PRO" pitchFamily="50" charset="-128"/>
                <a:ea typeface="HG丸ｺﾞｼｯｸM-PRO" pitchFamily="50" charset="-128"/>
              </a:rPr>
              <a:t>国際理解教育についてわかる</a:t>
            </a:r>
            <a:endParaRPr kumimoji="1" lang="ja-JP" altLang="en-US" sz="1600" b="1" dirty="0">
              <a:latin typeface="HG丸ｺﾞｼｯｸM-PRO" pitchFamily="50" charset="-128"/>
              <a:ea typeface="HG丸ｺﾞｼｯｸM-PRO" pitchFamily="50" charset="-128"/>
            </a:endParaRPr>
          </a:p>
        </p:txBody>
      </p:sp>
      <p:sp>
        <p:nvSpPr>
          <p:cNvPr id="4" name="テキスト ボックス 3"/>
          <p:cNvSpPr txBox="1"/>
          <p:nvPr/>
        </p:nvSpPr>
        <p:spPr>
          <a:xfrm>
            <a:off x="3664280" y="1162525"/>
            <a:ext cx="3286477" cy="338554"/>
          </a:xfrm>
          <a:prstGeom prst="rect">
            <a:avLst/>
          </a:prstGeom>
          <a:solidFill>
            <a:schemeClr val="accent5">
              <a:lumMod val="40000"/>
              <a:lumOff val="60000"/>
            </a:schemeClr>
          </a:solidFill>
          <a:ln w="38100">
            <a:noFill/>
          </a:ln>
        </p:spPr>
        <p:txBody>
          <a:bodyPr wrap="none" rtlCol="0">
            <a:spAutoFit/>
          </a:bodyPr>
          <a:lstStyle/>
          <a:p>
            <a:r>
              <a:rPr kumimoji="1" lang="ja-JP" altLang="en-US" sz="1600" b="1" dirty="0" smtClean="0">
                <a:latin typeface="HG丸ｺﾞｼｯｸM-PRO" pitchFamily="50" charset="-128"/>
                <a:ea typeface="HG丸ｺﾞｼｯｸM-PRO" pitchFamily="50" charset="-128"/>
              </a:rPr>
              <a:t>小学校外国語活動についてわかる</a:t>
            </a:r>
            <a:endParaRPr kumimoji="1" lang="ja-JP" altLang="en-US" sz="1600" b="1" dirty="0">
              <a:latin typeface="HG丸ｺﾞｼｯｸM-PRO" pitchFamily="50" charset="-128"/>
              <a:ea typeface="HG丸ｺﾞｼｯｸM-PRO" pitchFamily="50" charset="-128"/>
            </a:endParaRPr>
          </a:p>
        </p:txBody>
      </p:sp>
      <p:sp>
        <p:nvSpPr>
          <p:cNvPr id="6" name="テキスト ボックス 5"/>
          <p:cNvSpPr txBox="1"/>
          <p:nvPr/>
        </p:nvSpPr>
        <p:spPr>
          <a:xfrm>
            <a:off x="5499791" y="10125592"/>
            <a:ext cx="1676859" cy="253916"/>
          </a:xfrm>
          <a:prstGeom prst="rect">
            <a:avLst/>
          </a:prstGeom>
          <a:noFill/>
          <a:ln w="28575">
            <a:noFill/>
          </a:ln>
        </p:spPr>
        <p:txBody>
          <a:bodyPr wrap="square" rtlCol="0">
            <a:spAutoFit/>
          </a:bodyPr>
          <a:lstStyle/>
          <a:p>
            <a:pPr algn="ctr"/>
            <a:r>
              <a:rPr lang="ja-JP" altLang="en-US" sz="1050" dirty="0">
                <a:latin typeface="HG丸ｺﾞｼｯｸM-PRO" pitchFamily="50" charset="-128"/>
                <a:ea typeface="HG丸ｺﾞｼｯｸM-PRO" pitchFamily="50" charset="-128"/>
              </a:rPr>
              <a:t>☆</a:t>
            </a:r>
            <a:r>
              <a:rPr kumimoji="1" lang="ja-JP" altLang="en-US" sz="1050" dirty="0" smtClean="0">
                <a:latin typeface="HG丸ｺﾞｼｯｸM-PRO" pitchFamily="50" charset="-128"/>
                <a:ea typeface="HG丸ｺﾞｼｯｸM-PRO" pitchFamily="50" charset="-128"/>
              </a:rPr>
              <a:t>参加申込書は裏面へ☆</a:t>
            </a:r>
            <a:endParaRPr kumimoji="1" lang="ja-JP" altLang="en-US" sz="1050" dirty="0">
              <a:latin typeface="HG丸ｺﾞｼｯｸM-PRO" pitchFamily="50" charset="-128"/>
              <a:ea typeface="HG丸ｺﾞｼｯｸM-PRO" pitchFamily="50" charset="-128"/>
            </a:endParaRPr>
          </a:p>
        </p:txBody>
      </p:sp>
      <p:sp>
        <p:nvSpPr>
          <p:cNvPr id="7" name="テキスト ボックス 6"/>
          <p:cNvSpPr txBox="1"/>
          <p:nvPr/>
        </p:nvSpPr>
        <p:spPr>
          <a:xfrm>
            <a:off x="4885681" y="2967680"/>
            <a:ext cx="2339102" cy="307777"/>
          </a:xfrm>
          <a:prstGeom prst="rect">
            <a:avLst/>
          </a:prstGeom>
          <a:noFill/>
          <a:ln>
            <a:noFill/>
          </a:ln>
        </p:spPr>
        <p:txBody>
          <a:bodyPr wrap="none" rtlCol="0">
            <a:spAutoFit/>
          </a:bodyPr>
          <a:lstStyle/>
          <a:p>
            <a:r>
              <a:rPr kumimoji="1" lang="ja-JP" altLang="en-US" sz="1400" dirty="0" smtClean="0">
                <a:latin typeface="HGｺﾞｼｯｸE" pitchFamily="49" charset="-128"/>
                <a:ea typeface="HGｺﾞｼｯｸE" pitchFamily="49" charset="-128"/>
              </a:rPr>
              <a:t>全国の実践資料が手に入る</a:t>
            </a:r>
            <a:endParaRPr kumimoji="1" lang="ja-JP" altLang="en-US" sz="1400" dirty="0">
              <a:latin typeface="HGｺﾞｼｯｸE" pitchFamily="49" charset="-128"/>
              <a:ea typeface="HGｺﾞｼｯｸE" pitchFamily="49" charset="-128"/>
            </a:endParaRPr>
          </a:p>
        </p:txBody>
      </p:sp>
      <p:sp>
        <p:nvSpPr>
          <p:cNvPr id="8" name="正方形/長方形 7"/>
          <p:cNvSpPr/>
          <p:nvPr/>
        </p:nvSpPr>
        <p:spPr>
          <a:xfrm>
            <a:off x="217041" y="3426713"/>
            <a:ext cx="5530583" cy="307777"/>
          </a:xfrm>
          <a:prstGeom prst="rect">
            <a:avLst/>
          </a:prstGeom>
          <a:solidFill>
            <a:schemeClr val="accent1">
              <a:lumMod val="20000"/>
              <a:lumOff val="80000"/>
            </a:schemeClr>
          </a:solidFill>
          <a:ln w="6350">
            <a:noFill/>
          </a:ln>
        </p:spPr>
        <p:txBody>
          <a:bodyPr wrap="square">
            <a:spAutoFit/>
          </a:bodyPr>
          <a:lstStyle/>
          <a:p>
            <a:r>
              <a:rPr lang="ja-JP" altLang="en-US" sz="1400" b="1" dirty="0" smtClean="0">
                <a:solidFill>
                  <a:srgbClr val="FF0000"/>
                </a:solidFill>
                <a:latin typeface="ＭＳ ゴシック" pitchFamily="49" charset="-128"/>
                <a:ea typeface="ＭＳ ゴシック" pitchFamily="49" charset="-128"/>
              </a:rPr>
              <a:t>大会主題　世界と子どもをひらき、つなぎ、つむぐ教育をめざして</a:t>
            </a:r>
            <a:endParaRPr lang="ja-JP" altLang="en-US" sz="1400" b="1" dirty="0">
              <a:solidFill>
                <a:srgbClr val="FF0000"/>
              </a:solidFill>
              <a:latin typeface="ＭＳ ゴシック" pitchFamily="49" charset="-128"/>
              <a:ea typeface="ＭＳ ゴシック" pitchFamily="49" charset="-128"/>
            </a:endParaRPr>
          </a:p>
        </p:txBody>
      </p:sp>
      <p:sp>
        <p:nvSpPr>
          <p:cNvPr id="10" name="正方形/長方形 9"/>
          <p:cNvSpPr/>
          <p:nvPr/>
        </p:nvSpPr>
        <p:spPr>
          <a:xfrm>
            <a:off x="3535154" y="2170896"/>
            <a:ext cx="3695526" cy="276999"/>
          </a:xfrm>
          <a:prstGeom prst="rect">
            <a:avLst/>
          </a:prstGeom>
        </p:spPr>
        <p:txBody>
          <a:bodyPr wrap="square">
            <a:spAutoFit/>
          </a:bodyPr>
          <a:lstStyle/>
          <a:p>
            <a:r>
              <a:rPr lang="ja-JP" altLang="en-US" sz="1200" b="1" dirty="0" smtClean="0">
                <a:latin typeface="ＭＳ ゴシック" pitchFamily="49" charset="-128"/>
                <a:ea typeface="ＭＳ ゴシック" pitchFamily="49" charset="-128"/>
              </a:rPr>
              <a:t>兼　第</a:t>
            </a:r>
            <a:r>
              <a:rPr lang="en-US" altLang="ja-JP" sz="1200" b="1" dirty="0" smtClean="0">
                <a:latin typeface="ＭＳ ゴシック" pitchFamily="49" charset="-128"/>
                <a:ea typeface="ＭＳ ゴシック" pitchFamily="49" charset="-128"/>
              </a:rPr>
              <a:t>14</a:t>
            </a:r>
            <a:r>
              <a:rPr lang="ja-JP" altLang="en-US" sz="1200" b="1" dirty="0" smtClean="0">
                <a:latin typeface="ＭＳ ゴシック" pitchFamily="49" charset="-128"/>
                <a:ea typeface="ＭＳ ゴシック" pitchFamily="49" charset="-128"/>
              </a:rPr>
              <a:t>回北信越ブロック国際理解教育研究大会 </a:t>
            </a:r>
            <a:endParaRPr lang="ja-JP" altLang="en-US" sz="1200" b="1" dirty="0">
              <a:latin typeface="ＭＳ ゴシック" pitchFamily="49" charset="-128"/>
              <a:ea typeface="ＭＳ ゴシック" pitchFamily="49" charset="-128"/>
            </a:endParaRPr>
          </a:p>
        </p:txBody>
      </p:sp>
      <p:sp>
        <p:nvSpPr>
          <p:cNvPr id="11" name="正方形/長方形 10"/>
          <p:cNvSpPr/>
          <p:nvPr/>
        </p:nvSpPr>
        <p:spPr>
          <a:xfrm>
            <a:off x="253623" y="2524672"/>
            <a:ext cx="6704633" cy="369332"/>
          </a:xfrm>
          <a:prstGeom prst="rect">
            <a:avLst/>
          </a:prstGeom>
          <a:solidFill>
            <a:schemeClr val="accent1">
              <a:lumMod val="20000"/>
              <a:lumOff val="80000"/>
            </a:schemeClr>
          </a:solidFill>
          <a:ln>
            <a:noFill/>
            <a:prstDash val="solid"/>
          </a:ln>
        </p:spPr>
        <p:txBody>
          <a:bodyPr wrap="square">
            <a:spAutoFit/>
          </a:bodyPr>
          <a:lstStyle/>
          <a:p>
            <a:r>
              <a:rPr lang="en-US" altLang="ja-JP" sz="1800" b="1" dirty="0" smtClean="0">
                <a:latin typeface="HGSｺﾞｼｯｸE" pitchFamily="50" charset="-128"/>
                <a:ea typeface="HGSｺﾞｼｯｸE" pitchFamily="50" charset="-128"/>
              </a:rPr>
              <a:t>2017</a:t>
            </a:r>
            <a:r>
              <a:rPr lang="ja-JP" altLang="en-US" sz="1800" b="1" dirty="0">
                <a:latin typeface="HGSｺﾞｼｯｸE" pitchFamily="50" charset="-128"/>
                <a:ea typeface="HGSｺﾞｼｯｸE" pitchFamily="50" charset="-128"/>
              </a:rPr>
              <a:t>年</a:t>
            </a:r>
            <a:r>
              <a:rPr lang="en-US" altLang="ja-JP" sz="1800" b="1" dirty="0">
                <a:latin typeface="HGSｺﾞｼｯｸE" pitchFamily="50" charset="-128"/>
                <a:ea typeface="HGSｺﾞｼｯｸE" pitchFamily="50" charset="-128"/>
              </a:rPr>
              <a:t>(</a:t>
            </a:r>
            <a:r>
              <a:rPr lang="ja-JP" altLang="en-US" sz="1800" b="1" dirty="0">
                <a:latin typeface="HGSｺﾞｼｯｸE" pitchFamily="50" charset="-128"/>
                <a:ea typeface="HGSｺﾞｼｯｸE" pitchFamily="50" charset="-128"/>
              </a:rPr>
              <a:t>平成</a:t>
            </a:r>
            <a:r>
              <a:rPr lang="en-US" altLang="ja-JP" sz="1800" b="1" dirty="0">
                <a:latin typeface="HGSｺﾞｼｯｸE" pitchFamily="50" charset="-128"/>
                <a:ea typeface="HGSｺﾞｼｯｸE" pitchFamily="50" charset="-128"/>
              </a:rPr>
              <a:t>29</a:t>
            </a:r>
            <a:r>
              <a:rPr lang="ja-JP" altLang="en-US" sz="1800" b="1" dirty="0">
                <a:latin typeface="HGSｺﾞｼｯｸE" pitchFamily="50" charset="-128"/>
                <a:ea typeface="HGSｺﾞｼｯｸE" pitchFamily="50" charset="-128"/>
              </a:rPr>
              <a:t>年</a:t>
            </a:r>
            <a:r>
              <a:rPr lang="en-US" altLang="ja-JP" sz="1800" b="1" dirty="0">
                <a:latin typeface="HGSｺﾞｼｯｸE" pitchFamily="50" charset="-128"/>
                <a:ea typeface="HGSｺﾞｼｯｸE" pitchFamily="50" charset="-128"/>
              </a:rPr>
              <a:t>)</a:t>
            </a:r>
            <a:r>
              <a:rPr lang="ja-JP" altLang="en-US" sz="1800" b="1" dirty="0">
                <a:latin typeface="HGSｺﾞｼｯｸE" pitchFamily="50" charset="-128"/>
                <a:ea typeface="HGSｺﾞｼｯｸE" pitchFamily="50" charset="-128"/>
              </a:rPr>
              <a:t>８月３日</a:t>
            </a:r>
            <a:r>
              <a:rPr lang="en-US" altLang="ja-JP" sz="1800" b="1" dirty="0">
                <a:latin typeface="HGSｺﾞｼｯｸE" pitchFamily="50" charset="-128"/>
                <a:ea typeface="HGSｺﾞｼｯｸE" pitchFamily="50" charset="-128"/>
              </a:rPr>
              <a:t>(</a:t>
            </a:r>
            <a:r>
              <a:rPr lang="ja-JP" altLang="en-US" sz="1800" b="1" dirty="0">
                <a:latin typeface="HGSｺﾞｼｯｸE" pitchFamily="50" charset="-128"/>
                <a:ea typeface="HGSｺﾞｼｯｸE" pitchFamily="50" charset="-128"/>
              </a:rPr>
              <a:t>木</a:t>
            </a:r>
            <a:r>
              <a:rPr lang="en-US" altLang="ja-JP" sz="1800" b="1" dirty="0">
                <a:latin typeface="HGSｺﾞｼｯｸE" pitchFamily="50" charset="-128"/>
                <a:ea typeface="HGSｺﾞｼｯｸE" pitchFamily="50" charset="-128"/>
              </a:rPr>
              <a:t>)</a:t>
            </a:r>
            <a:r>
              <a:rPr lang="ja-JP" altLang="en-US" sz="1800" b="1" dirty="0">
                <a:latin typeface="HGSｺﾞｼｯｸE" pitchFamily="50" charset="-128"/>
                <a:ea typeface="HGSｺﾞｼｯｸE" pitchFamily="50" charset="-128"/>
              </a:rPr>
              <a:t>～８月５日</a:t>
            </a:r>
            <a:r>
              <a:rPr lang="en-US" altLang="ja-JP" sz="1800" b="1" dirty="0">
                <a:latin typeface="HGSｺﾞｼｯｸE" pitchFamily="50" charset="-128"/>
                <a:ea typeface="HGSｺﾞｼｯｸE" pitchFamily="50" charset="-128"/>
              </a:rPr>
              <a:t>(</a:t>
            </a:r>
            <a:r>
              <a:rPr lang="ja-JP" altLang="en-US" sz="1800" b="1" dirty="0">
                <a:latin typeface="HGSｺﾞｼｯｸE" pitchFamily="50" charset="-128"/>
                <a:ea typeface="HGSｺﾞｼｯｸE" pitchFamily="50" charset="-128"/>
              </a:rPr>
              <a:t>土</a:t>
            </a:r>
            <a:r>
              <a:rPr lang="en-US" altLang="ja-JP" sz="1800" b="1" dirty="0" smtClean="0">
                <a:latin typeface="HGSｺﾞｼｯｸE" pitchFamily="50" charset="-128"/>
                <a:ea typeface="HGSｺﾞｼｯｸE" pitchFamily="50" charset="-128"/>
              </a:rPr>
              <a:t>)</a:t>
            </a:r>
            <a:r>
              <a:rPr lang="ja-JP" altLang="en-US" sz="1800" b="1" dirty="0">
                <a:latin typeface="HGSｺﾞｼｯｸE" pitchFamily="50" charset="-128"/>
                <a:ea typeface="HGSｺﾞｼｯｸE" pitchFamily="50" charset="-128"/>
              </a:rPr>
              <a:t>　</a:t>
            </a:r>
            <a:r>
              <a:rPr lang="ja-JP" altLang="en-US" sz="1800" b="1" dirty="0" smtClean="0">
                <a:latin typeface="HGSｺﾞｼｯｸE" pitchFamily="50" charset="-128"/>
                <a:ea typeface="HGSｺﾞｼｯｸE" pitchFamily="50" charset="-128"/>
              </a:rPr>
              <a:t>６日</a:t>
            </a:r>
            <a:r>
              <a:rPr lang="en-US" altLang="ja-JP" sz="1800" b="1" dirty="0">
                <a:latin typeface="HGSｺﾞｼｯｸE" pitchFamily="50" charset="-128"/>
                <a:ea typeface="HGSｺﾞｼｯｸE" pitchFamily="50" charset="-128"/>
              </a:rPr>
              <a:t>(</a:t>
            </a:r>
            <a:r>
              <a:rPr lang="ja-JP" altLang="en-US" sz="1800" b="1" dirty="0">
                <a:latin typeface="HGSｺﾞｼｯｸE" pitchFamily="50" charset="-128"/>
                <a:ea typeface="HGSｺﾞｼｯｸE" pitchFamily="50" charset="-128"/>
              </a:rPr>
              <a:t>日</a:t>
            </a:r>
            <a:r>
              <a:rPr lang="en-US" altLang="ja-JP" sz="1800" b="1" dirty="0" smtClean="0">
                <a:latin typeface="HGSｺﾞｼｯｸE" pitchFamily="50" charset="-128"/>
                <a:ea typeface="HGSｺﾞｼｯｸE" pitchFamily="50" charset="-128"/>
              </a:rPr>
              <a:t>) </a:t>
            </a:r>
            <a:r>
              <a:rPr lang="ja-JP" altLang="en-US" sz="1200" b="1" dirty="0" smtClean="0">
                <a:latin typeface="HGSｺﾞｼｯｸE" pitchFamily="50" charset="-128"/>
                <a:ea typeface="HGSｺﾞｼｯｸE" pitchFamily="50" charset="-128"/>
              </a:rPr>
              <a:t>地域</a:t>
            </a:r>
            <a:r>
              <a:rPr lang="ja-JP" altLang="en-US" sz="1200" b="1" dirty="0">
                <a:latin typeface="HGSｺﾞｼｯｸE" pitchFamily="50" charset="-128"/>
                <a:ea typeface="HGSｺﾞｼｯｸE" pitchFamily="50" charset="-128"/>
              </a:rPr>
              <a:t>巡検</a:t>
            </a:r>
          </a:p>
        </p:txBody>
      </p:sp>
      <p:sp>
        <p:nvSpPr>
          <p:cNvPr id="13" name="正方形/長方形 12"/>
          <p:cNvSpPr/>
          <p:nvPr/>
        </p:nvSpPr>
        <p:spPr>
          <a:xfrm>
            <a:off x="244593" y="2875711"/>
            <a:ext cx="4342227" cy="584775"/>
          </a:xfrm>
          <a:prstGeom prst="rect">
            <a:avLst/>
          </a:prstGeom>
        </p:spPr>
        <p:txBody>
          <a:bodyPr wrap="square">
            <a:spAutoFit/>
          </a:bodyPr>
          <a:lstStyle/>
          <a:p>
            <a:r>
              <a:rPr lang="ja-JP" altLang="en-US" sz="1200" b="1" dirty="0" smtClean="0"/>
              <a:t>会場　長野市</a:t>
            </a:r>
            <a:r>
              <a:rPr lang="ja-JP" altLang="en-US" sz="1200" b="1" dirty="0"/>
              <a:t>生涯学習センター</a:t>
            </a:r>
            <a:r>
              <a:rPr lang="en-US" altLang="ja-JP" sz="1200" b="1" dirty="0"/>
              <a:t>(</a:t>
            </a:r>
            <a:r>
              <a:rPr lang="en-US" altLang="ja-JP" sz="1200" b="1" dirty="0" err="1"/>
              <a:t>TOiGO</a:t>
            </a:r>
            <a:r>
              <a:rPr lang="en-US" altLang="ja-JP" sz="1200" b="1" dirty="0"/>
              <a:t>)</a:t>
            </a:r>
          </a:p>
          <a:p>
            <a:r>
              <a:rPr lang="zh-TW" altLang="en-US" sz="1000" dirty="0"/>
              <a:t>〒</a:t>
            </a:r>
            <a:r>
              <a:rPr lang="en-US" altLang="zh-TW" sz="1000" dirty="0"/>
              <a:t>380-0834 </a:t>
            </a:r>
            <a:r>
              <a:rPr lang="zh-TW" altLang="en-US" sz="1000" dirty="0"/>
              <a:t>長野県長野市鶴賀問御所町１２７１−３</a:t>
            </a:r>
          </a:p>
          <a:p>
            <a:r>
              <a:rPr lang="ja-JP" altLang="en-US" sz="1000" dirty="0"/>
              <a:t>電話番号</a:t>
            </a:r>
            <a:r>
              <a:rPr lang="en-US" altLang="ja-JP" sz="1000" dirty="0" smtClean="0"/>
              <a:t>026-233-8080</a:t>
            </a:r>
            <a:r>
              <a:rPr lang="ja-JP" altLang="en-US" sz="1000" dirty="0" smtClean="0"/>
              <a:t>　　</a:t>
            </a:r>
            <a:r>
              <a:rPr lang="en-US" altLang="ja-JP" sz="1000" dirty="0" smtClean="0"/>
              <a:t>JR </a:t>
            </a:r>
            <a:r>
              <a:rPr lang="ja-JP" altLang="en-US" sz="1000" dirty="0"/>
              <a:t>長野駅（善光寺口）から徒歩約</a:t>
            </a:r>
            <a:r>
              <a:rPr lang="en-US" altLang="ja-JP" sz="1000" dirty="0"/>
              <a:t>10 </a:t>
            </a:r>
            <a:r>
              <a:rPr lang="ja-JP" altLang="en-US" sz="1000" dirty="0" smtClean="0"/>
              <a:t>分</a:t>
            </a:r>
            <a:endParaRPr lang="ja-JP" altLang="en-US" sz="1000" dirty="0"/>
          </a:p>
        </p:txBody>
      </p:sp>
      <p:sp>
        <p:nvSpPr>
          <p:cNvPr id="14" name="テキスト ボックス 13"/>
          <p:cNvSpPr txBox="1"/>
          <p:nvPr/>
        </p:nvSpPr>
        <p:spPr>
          <a:xfrm>
            <a:off x="5457870" y="1586121"/>
            <a:ext cx="1736373" cy="261610"/>
          </a:xfrm>
          <a:prstGeom prst="rect">
            <a:avLst/>
          </a:prstGeom>
          <a:noFill/>
          <a:ln>
            <a:noFill/>
          </a:ln>
        </p:spPr>
        <p:txBody>
          <a:bodyPr wrap="none" rtlCol="0">
            <a:spAutoFit/>
          </a:bodyPr>
          <a:lstStyle/>
          <a:p>
            <a:r>
              <a:rPr kumimoji="1" lang="ja-JP" altLang="en-US" sz="1100" dirty="0" smtClean="0">
                <a:solidFill>
                  <a:srgbClr val="FF0000"/>
                </a:solidFill>
                <a:latin typeface="HGｺﾞｼｯｸE" panose="020B0909000000000000" pitchFamily="49" charset="-128"/>
                <a:ea typeface="HGｺﾞｼｯｸE" panose="020B0909000000000000" pitchFamily="49" charset="-128"/>
              </a:rPr>
              <a:t>長野市にて全国大会開催</a:t>
            </a:r>
            <a:endParaRPr kumimoji="1" lang="ja-JP" altLang="en-US" sz="1100" dirty="0">
              <a:solidFill>
                <a:srgbClr val="FF0000"/>
              </a:solidFill>
              <a:latin typeface="HGｺﾞｼｯｸE" panose="020B0909000000000000" pitchFamily="49" charset="-128"/>
              <a:ea typeface="HGｺﾞｼｯｸE" panose="020B0909000000000000" pitchFamily="49" charset="-128"/>
            </a:endParaRPr>
          </a:p>
        </p:txBody>
      </p:sp>
      <p:sp>
        <p:nvSpPr>
          <p:cNvPr id="15" name="正方形/長方形 14"/>
          <p:cNvSpPr/>
          <p:nvPr/>
        </p:nvSpPr>
        <p:spPr>
          <a:xfrm>
            <a:off x="253623" y="3834532"/>
            <a:ext cx="5059222" cy="369332"/>
          </a:xfrm>
          <a:prstGeom prst="rect">
            <a:avLst/>
          </a:prstGeom>
        </p:spPr>
        <p:txBody>
          <a:bodyPr wrap="square">
            <a:spAutoFit/>
          </a:bodyPr>
          <a:lstStyle/>
          <a:p>
            <a:r>
              <a:rPr lang="ja-JP" altLang="en-US" sz="900" dirty="0" smtClean="0">
                <a:latin typeface="ＭＳ ゴシック" pitchFamily="49" charset="-128"/>
                <a:ea typeface="ＭＳ ゴシック" pitchFamily="49" charset="-128"/>
              </a:rPr>
              <a:t>主催 　全国海外子女教育国際理解教育研究協議会</a:t>
            </a:r>
            <a:endParaRPr lang="en-US" altLang="ja-JP" sz="900" dirty="0" smtClean="0">
              <a:latin typeface="ＭＳ ゴシック" pitchFamily="49" charset="-128"/>
              <a:ea typeface="ＭＳ ゴシック" pitchFamily="49" charset="-128"/>
            </a:endParaRPr>
          </a:p>
          <a:p>
            <a:r>
              <a:rPr lang="zh-TW" altLang="en-US" sz="900" dirty="0" smtClean="0">
                <a:latin typeface="ＭＳ ゴシック" pitchFamily="49" charset="-128"/>
                <a:ea typeface="ＭＳ ゴシック" pitchFamily="49" charset="-128"/>
              </a:rPr>
              <a:t>主管</a:t>
            </a:r>
            <a:r>
              <a:rPr lang="ja-JP" altLang="en-US" sz="900" dirty="0" smtClean="0">
                <a:latin typeface="ＭＳ ゴシック" pitchFamily="49" charset="-128"/>
                <a:ea typeface="ＭＳ ゴシック" pitchFamily="49" charset="-128"/>
              </a:rPr>
              <a:t>　</a:t>
            </a:r>
            <a:r>
              <a:rPr lang="zh-TW" altLang="en-US" sz="900" dirty="0" smtClean="0">
                <a:latin typeface="ＭＳ ゴシック" pitchFamily="49" charset="-128"/>
                <a:ea typeface="ＭＳ ゴシック" pitchFamily="49" charset="-128"/>
              </a:rPr>
              <a:t>北信越</a:t>
            </a:r>
            <a:r>
              <a:rPr lang="ja-JP" altLang="en-US" sz="900" dirty="0" smtClean="0">
                <a:latin typeface="ＭＳ ゴシック" pitchFamily="49" charset="-128"/>
                <a:ea typeface="ＭＳ ゴシック" pitchFamily="49" charset="-128"/>
              </a:rPr>
              <a:t>ブロック</a:t>
            </a:r>
            <a:r>
              <a:rPr lang="en-US" altLang="zh-TW" sz="900" dirty="0" smtClean="0">
                <a:latin typeface="ＭＳ ゴシック" pitchFamily="49" charset="-128"/>
                <a:ea typeface="ＭＳ ゴシック" pitchFamily="49" charset="-128"/>
              </a:rPr>
              <a:t> </a:t>
            </a:r>
            <a:r>
              <a:rPr lang="zh-TW" altLang="en-US" sz="900" dirty="0">
                <a:latin typeface="ＭＳ ゴシック" pitchFamily="49" charset="-128"/>
                <a:ea typeface="ＭＳ ゴシック" pitchFamily="49" charset="-128"/>
              </a:rPr>
              <a:t>海外子女</a:t>
            </a:r>
            <a:r>
              <a:rPr lang="zh-TW" altLang="en-US" sz="900" dirty="0" smtClean="0">
                <a:latin typeface="ＭＳ ゴシック" pitchFamily="49" charset="-128"/>
                <a:ea typeface="ＭＳ ゴシック" pitchFamily="49" charset="-128"/>
              </a:rPr>
              <a:t>教育研究協議会</a:t>
            </a:r>
            <a:r>
              <a:rPr lang="ja-JP" altLang="en-US" sz="900" dirty="0" err="1">
                <a:latin typeface="ＭＳ ゴシック" pitchFamily="49" charset="-128"/>
                <a:ea typeface="ＭＳ ゴシック" pitchFamily="49" charset="-128"/>
              </a:rPr>
              <a:t>　</a:t>
            </a:r>
            <a:r>
              <a:rPr lang="zh-TW" altLang="en-US" sz="900" dirty="0" smtClean="0">
                <a:latin typeface="ＭＳ ゴシック" pitchFamily="49" charset="-128"/>
                <a:ea typeface="ＭＳ ゴシック" pitchFamily="49" charset="-128"/>
              </a:rPr>
              <a:t>長野県</a:t>
            </a:r>
            <a:r>
              <a:rPr lang="zh-TW" altLang="en-US" sz="900" dirty="0">
                <a:latin typeface="ＭＳ ゴシック" pitchFamily="49" charset="-128"/>
                <a:ea typeface="ＭＳ ゴシック" pitchFamily="49" charset="-128"/>
              </a:rPr>
              <a:t>国際教育研究協議会</a:t>
            </a:r>
            <a:endParaRPr lang="ja-JP" altLang="en-US" sz="900" dirty="0">
              <a:latin typeface="ＭＳ ゴシック" pitchFamily="49" charset="-128"/>
              <a:ea typeface="ＭＳ ゴシック" pitchFamily="49" charset="-128"/>
            </a:endParaRPr>
          </a:p>
        </p:txBody>
      </p:sp>
      <p:sp>
        <p:nvSpPr>
          <p:cNvPr id="16" name="正方形/長方形 15"/>
          <p:cNvSpPr/>
          <p:nvPr/>
        </p:nvSpPr>
        <p:spPr>
          <a:xfrm>
            <a:off x="244593" y="4122564"/>
            <a:ext cx="5160690" cy="646331"/>
          </a:xfrm>
          <a:prstGeom prst="rect">
            <a:avLst/>
          </a:prstGeom>
        </p:spPr>
        <p:txBody>
          <a:bodyPr wrap="square">
            <a:spAutoFit/>
          </a:bodyPr>
          <a:lstStyle/>
          <a:p>
            <a:r>
              <a:rPr lang="zh-TW" altLang="en-US" sz="900" dirty="0" smtClean="0">
                <a:latin typeface="ＭＳ ゴシック" pitchFamily="49" charset="-128"/>
                <a:ea typeface="ＭＳ ゴシック" pitchFamily="49" charset="-128"/>
              </a:rPr>
              <a:t>後援</a:t>
            </a:r>
            <a:r>
              <a:rPr lang="ja-JP" altLang="en-US" sz="900" dirty="0" smtClean="0">
                <a:latin typeface="ＭＳ ゴシック" pitchFamily="49" charset="-128"/>
                <a:ea typeface="ＭＳ ゴシック" pitchFamily="49" charset="-128"/>
              </a:rPr>
              <a:t>　</a:t>
            </a:r>
            <a:r>
              <a:rPr lang="zh-TW" altLang="en-US" sz="900" dirty="0" smtClean="0">
                <a:latin typeface="ＭＳ ゴシック" pitchFamily="49" charset="-128"/>
                <a:ea typeface="ＭＳ ゴシック" pitchFamily="49" charset="-128"/>
              </a:rPr>
              <a:t>外務省</a:t>
            </a:r>
            <a:r>
              <a:rPr lang="ja-JP" altLang="en-US" sz="900" dirty="0" smtClean="0">
                <a:latin typeface="ＭＳ ゴシック" pitchFamily="49" charset="-128"/>
                <a:ea typeface="ＭＳ ゴシック" pitchFamily="49" charset="-128"/>
              </a:rPr>
              <a:t>　</a:t>
            </a:r>
            <a:r>
              <a:rPr lang="zh-TW" altLang="en-US" sz="900" dirty="0" smtClean="0">
                <a:latin typeface="ＭＳ ゴシック" pitchFamily="49" charset="-128"/>
                <a:ea typeface="ＭＳ ゴシック" pitchFamily="49" charset="-128"/>
              </a:rPr>
              <a:t>文部科学省</a:t>
            </a:r>
            <a:r>
              <a:rPr lang="ja-JP" altLang="en-US" sz="900" dirty="0" smtClean="0">
                <a:latin typeface="ＭＳ ゴシック" pitchFamily="49" charset="-128"/>
                <a:ea typeface="ＭＳ ゴシック" pitchFamily="49" charset="-128"/>
              </a:rPr>
              <a:t>　</a:t>
            </a:r>
            <a:r>
              <a:rPr lang="zh-TW" altLang="en-US" sz="900" dirty="0" smtClean="0">
                <a:latin typeface="ＭＳ ゴシック" pitchFamily="49" charset="-128"/>
                <a:ea typeface="ＭＳ ゴシック" pitchFamily="49" charset="-128"/>
              </a:rPr>
              <a:t>公益</a:t>
            </a:r>
            <a:r>
              <a:rPr lang="zh-TW" altLang="en-US" sz="900" dirty="0">
                <a:latin typeface="ＭＳ ゴシック" pitchFamily="49" charset="-128"/>
                <a:ea typeface="ＭＳ ゴシック" pitchFamily="49" charset="-128"/>
              </a:rPr>
              <a:t>財団法人海外子女教育振興財団</a:t>
            </a:r>
          </a:p>
          <a:p>
            <a:r>
              <a:rPr lang="ja-JP" altLang="en-US" sz="900" dirty="0" smtClean="0">
                <a:latin typeface="ＭＳ ゴシック" pitchFamily="49" charset="-128"/>
                <a:ea typeface="ＭＳ ゴシック" pitchFamily="49" charset="-128"/>
              </a:rPr>
              <a:t>　　　長野県</a:t>
            </a:r>
            <a:r>
              <a:rPr lang="ja-JP" altLang="en-US" sz="900" dirty="0">
                <a:latin typeface="ＭＳ ゴシック" pitchFamily="49" charset="-128"/>
                <a:ea typeface="ＭＳ ゴシック" pitchFamily="49" charset="-128"/>
              </a:rPr>
              <a:t>教育</a:t>
            </a:r>
            <a:r>
              <a:rPr lang="ja-JP" altLang="en-US" sz="900" dirty="0" smtClean="0">
                <a:latin typeface="ＭＳ ゴシック" pitchFamily="49" charset="-128"/>
                <a:ea typeface="ＭＳ ゴシック" pitchFamily="49" charset="-128"/>
              </a:rPr>
              <a:t>委員会　長野市</a:t>
            </a:r>
            <a:r>
              <a:rPr lang="ja-JP" altLang="en-US" sz="900" dirty="0">
                <a:latin typeface="ＭＳ ゴシック" pitchFamily="49" charset="-128"/>
                <a:ea typeface="ＭＳ ゴシック" pitchFamily="49" charset="-128"/>
              </a:rPr>
              <a:t>教育</a:t>
            </a:r>
            <a:r>
              <a:rPr lang="ja-JP" altLang="en-US" sz="900" dirty="0" smtClean="0">
                <a:latin typeface="ＭＳ ゴシック" pitchFamily="49" charset="-128"/>
                <a:ea typeface="ＭＳ ゴシック" pitchFamily="49" charset="-128"/>
              </a:rPr>
              <a:t>委員会　信濃教育会　</a:t>
            </a:r>
            <a:r>
              <a:rPr lang="en-US" altLang="ja-JP" sz="900" dirty="0" smtClean="0">
                <a:latin typeface="ＭＳ ゴシック" pitchFamily="49" charset="-128"/>
                <a:ea typeface="ＭＳ ゴシック" pitchFamily="49" charset="-128"/>
              </a:rPr>
              <a:t>JICA</a:t>
            </a:r>
            <a:r>
              <a:rPr lang="ja-JP" altLang="en-US" sz="900" dirty="0">
                <a:latin typeface="ＭＳ ゴシック" pitchFamily="49" charset="-128"/>
                <a:ea typeface="ＭＳ ゴシック" pitchFamily="49" charset="-128"/>
              </a:rPr>
              <a:t>駒ヶ根</a:t>
            </a:r>
          </a:p>
          <a:p>
            <a:r>
              <a:rPr lang="ja-JP" altLang="en-US" sz="900" dirty="0" smtClean="0">
                <a:latin typeface="ＭＳ ゴシック" pitchFamily="49" charset="-128"/>
                <a:ea typeface="ＭＳ ゴシック" pitchFamily="49" charset="-128"/>
              </a:rPr>
              <a:t>　　　</a:t>
            </a:r>
            <a:r>
              <a:rPr lang="zh-TW" altLang="en-US" sz="900" dirty="0" smtClean="0">
                <a:latin typeface="ＭＳ ゴシック" pitchFamily="49" charset="-128"/>
                <a:ea typeface="ＭＳ ゴシック" pitchFamily="49" charset="-128"/>
              </a:rPr>
              <a:t>長野県</a:t>
            </a:r>
            <a:r>
              <a:rPr lang="zh-TW" altLang="en-US" sz="900" dirty="0">
                <a:latin typeface="ＭＳ ゴシック" pitchFamily="49" charset="-128"/>
                <a:ea typeface="ＭＳ ゴシック" pitchFamily="49" charset="-128"/>
              </a:rPr>
              <a:t>小学校</a:t>
            </a:r>
            <a:r>
              <a:rPr lang="zh-TW" altLang="en-US" sz="900" dirty="0" smtClean="0">
                <a:latin typeface="ＭＳ ゴシック" pitchFamily="49" charset="-128"/>
                <a:ea typeface="ＭＳ ゴシック" pitchFamily="49" charset="-128"/>
              </a:rPr>
              <a:t>長会</a:t>
            </a:r>
            <a:r>
              <a:rPr lang="ja-JP" altLang="en-US" sz="900" dirty="0" smtClean="0">
                <a:latin typeface="ＭＳ ゴシック" pitchFamily="49" charset="-128"/>
                <a:ea typeface="ＭＳ ゴシック" pitchFamily="49" charset="-128"/>
              </a:rPr>
              <a:t>　</a:t>
            </a:r>
            <a:r>
              <a:rPr lang="zh-TW" altLang="en-US" sz="900" dirty="0" smtClean="0">
                <a:latin typeface="ＭＳ ゴシック" pitchFamily="49" charset="-128"/>
                <a:ea typeface="ＭＳ ゴシック" pitchFamily="49" charset="-128"/>
              </a:rPr>
              <a:t>長野県</a:t>
            </a:r>
            <a:r>
              <a:rPr lang="zh-TW" altLang="en-US" sz="900" dirty="0">
                <a:latin typeface="ＭＳ ゴシック" pitchFamily="49" charset="-128"/>
                <a:ea typeface="ＭＳ ゴシック" pitchFamily="49" charset="-128"/>
              </a:rPr>
              <a:t>中学</a:t>
            </a:r>
            <a:r>
              <a:rPr lang="zh-TW" altLang="en-US" sz="900" dirty="0" smtClean="0">
                <a:latin typeface="ＭＳ ゴシック" pitchFamily="49" charset="-128"/>
                <a:ea typeface="ＭＳ ゴシック" pitchFamily="49" charset="-128"/>
              </a:rPr>
              <a:t>校長会</a:t>
            </a:r>
            <a:r>
              <a:rPr lang="ja-JP" altLang="en-US" sz="900" dirty="0" smtClean="0">
                <a:latin typeface="ＭＳ ゴシック" pitchFamily="49" charset="-128"/>
                <a:ea typeface="ＭＳ ゴシック" pitchFamily="49" charset="-128"/>
              </a:rPr>
              <a:t>　</a:t>
            </a:r>
            <a:r>
              <a:rPr lang="zh-TW" altLang="en-US" sz="900" dirty="0" smtClean="0">
                <a:latin typeface="ＭＳ ゴシック" pitchFamily="49" charset="-128"/>
                <a:ea typeface="ＭＳ ゴシック" pitchFamily="49" charset="-128"/>
              </a:rPr>
              <a:t>長野県</a:t>
            </a:r>
            <a:r>
              <a:rPr lang="zh-TW" altLang="en-US" sz="900" dirty="0">
                <a:latin typeface="ＭＳ ゴシック" pitchFamily="49" charset="-128"/>
                <a:ea typeface="ＭＳ ゴシック" pitchFamily="49" charset="-128"/>
              </a:rPr>
              <a:t>特別支援学校長会</a:t>
            </a:r>
          </a:p>
          <a:p>
            <a:r>
              <a:rPr lang="ja-JP" altLang="en-US" sz="900" dirty="0" smtClean="0">
                <a:latin typeface="ＭＳ ゴシック" pitchFamily="49" charset="-128"/>
                <a:ea typeface="ＭＳ ゴシック" pitchFamily="49" charset="-128"/>
              </a:rPr>
              <a:t>　　　長野</a:t>
            </a:r>
            <a:r>
              <a:rPr lang="ja-JP" altLang="en-US" sz="900" dirty="0">
                <a:latin typeface="ＭＳ ゴシック" pitchFamily="49" charset="-128"/>
                <a:ea typeface="ＭＳ ゴシック" pitchFamily="49" charset="-128"/>
              </a:rPr>
              <a:t>上水内</a:t>
            </a:r>
            <a:r>
              <a:rPr lang="ja-JP" altLang="en-US" sz="900" dirty="0" smtClean="0">
                <a:latin typeface="ＭＳ ゴシック" pitchFamily="49" charset="-128"/>
                <a:ea typeface="ＭＳ ゴシック" pitchFamily="49" charset="-128"/>
              </a:rPr>
              <a:t>教育会　</a:t>
            </a:r>
            <a:r>
              <a:rPr lang="zh-TW" altLang="en-US" sz="900" dirty="0"/>
              <a:t>日本公務員弘済会長野支部</a:t>
            </a:r>
            <a:endParaRPr lang="ja-JP" altLang="en-US" sz="900" dirty="0">
              <a:latin typeface="ＭＳ ゴシック" pitchFamily="49" charset="-128"/>
              <a:ea typeface="ＭＳ ゴシック" pitchFamily="49" charset="-128"/>
            </a:endParaRPr>
          </a:p>
        </p:txBody>
      </p:sp>
      <p:sp>
        <p:nvSpPr>
          <p:cNvPr id="17" name="テキスト ボックス 16"/>
          <p:cNvSpPr txBox="1"/>
          <p:nvPr/>
        </p:nvSpPr>
        <p:spPr>
          <a:xfrm>
            <a:off x="169877" y="4768895"/>
            <a:ext cx="6131807" cy="1323439"/>
          </a:xfrm>
          <a:prstGeom prst="rect">
            <a:avLst/>
          </a:prstGeom>
          <a:noFill/>
        </p:spPr>
        <p:txBody>
          <a:bodyPr wrap="none" rtlCol="0">
            <a:spAutoFit/>
          </a:bodyPr>
          <a:lstStyle/>
          <a:p>
            <a:r>
              <a:rPr kumimoji="1" lang="ja-JP" altLang="en-US" sz="1600" dirty="0" smtClean="0"/>
              <a:t>日程　８月３日（木）</a:t>
            </a:r>
            <a:r>
              <a:rPr kumimoji="1" lang="en-US" altLang="ja-JP" sz="1600" dirty="0" smtClean="0"/>
              <a:t>14:30</a:t>
            </a:r>
            <a:r>
              <a:rPr kumimoji="1" lang="ja-JP" altLang="en-US" sz="1600" dirty="0" smtClean="0"/>
              <a:t>～</a:t>
            </a:r>
            <a:r>
              <a:rPr kumimoji="1" lang="en-US" altLang="ja-JP" sz="1600" dirty="0" smtClean="0"/>
              <a:t>16:30</a:t>
            </a:r>
            <a:r>
              <a:rPr kumimoji="1" lang="ja-JP" altLang="en-US" sz="1600" dirty="0" smtClean="0"/>
              <a:t>　トーキングテーブル</a:t>
            </a:r>
            <a:endParaRPr kumimoji="1" lang="en-US" altLang="ja-JP" sz="1600" dirty="0" smtClean="0"/>
          </a:p>
          <a:p>
            <a:r>
              <a:rPr lang="ja-JP" altLang="en-US" sz="1600" dirty="0"/>
              <a:t>　</a:t>
            </a:r>
            <a:r>
              <a:rPr lang="ja-JP" altLang="en-US" sz="1600" dirty="0" smtClean="0"/>
              <a:t>　　　８月４日（金） </a:t>
            </a:r>
            <a:r>
              <a:rPr lang="en-US" altLang="ja-JP" sz="1600" dirty="0" smtClean="0"/>
              <a:t>9:30</a:t>
            </a:r>
            <a:r>
              <a:rPr lang="ja-JP" altLang="en-US" sz="1600" dirty="0" smtClean="0"/>
              <a:t>～</a:t>
            </a:r>
            <a:r>
              <a:rPr lang="en-US" altLang="ja-JP" sz="1600" dirty="0" smtClean="0"/>
              <a:t>16:30</a:t>
            </a:r>
            <a:r>
              <a:rPr lang="ja-JP" altLang="en-US" sz="1600" dirty="0" smtClean="0"/>
              <a:t>　特定課題分科会</a:t>
            </a:r>
            <a:endParaRPr lang="en-US" altLang="ja-JP" sz="1600" dirty="0" smtClean="0"/>
          </a:p>
          <a:p>
            <a:pPr>
              <a:tabLst>
                <a:tab pos="2508250" algn="l"/>
              </a:tabLst>
            </a:pPr>
            <a:r>
              <a:rPr kumimoji="1" lang="ja-JP" altLang="en-US" sz="1600" dirty="0"/>
              <a:t>　</a:t>
            </a:r>
            <a:r>
              <a:rPr kumimoji="1" lang="ja-JP" altLang="en-US" sz="1600" dirty="0" smtClean="0"/>
              <a:t>　　　</a:t>
            </a:r>
            <a:r>
              <a:rPr kumimoji="1" lang="ja-JP" altLang="en-US" sz="1600" b="1" dirty="0" smtClean="0">
                <a:solidFill>
                  <a:srgbClr val="FF0000"/>
                </a:solidFill>
              </a:rPr>
              <a:t>８月５日（土） </a:t>
            </a:r>
            <a:r>
              <a:rPr kumimoji="1" lang="en-US" altLang="ja-JP" sz="1600" b="1" dirty="0" smtClean="0">
                <a:solidFill>
                  <a:srgbClr val="FF0000"/>
                </a:solidFill>
              </a:rPr>
              <a:t>9:30</a:t>
            </a:r>
            <a:r>
              <a:rPr kumimoji="1" lang="ja-JP" altLang="en-US" sz="1600" b="1" dirty="0" smtClean="0">
                <a:solidFill>
                  <a:srgbClr val="FF0000"/>
                </a:solidFill>
              </a:rPr>
              <a:t>～</a:t>
            </a:r>
            <a:r>
              <a:rPr kumimoji="1" lang="en-US" altLang="ja-JP" sz="1600" b="1" dirty="0" smtClean="0">
                <a:solidFill>
                  <a:srgbClr val="FF0000"/>
                </a:solidFill>
              </a:rPr>
              <a:t>12:00</a:t>
            </a:r>
            <a:r>
              <a:rPr kumimoji="1" lang="ja-JP" altLang="en-US" sz="1600" b="1" dirty="0" smtClean="0">
                <a:solidFill>
                  <a:srgbClr val="FF0000"/>
                </a:solidFill>
              </a:rPr>
              <a:t>　実践事例発表会</a:t>
            </a:r>
            <a:endParaRPr kumimoji="1" lang="en-US" altLang="ja-JP" sz="1600" b="1" dirty="0" smtClean="0">
              <a:solidFill>
                <a:srgbClr val="FF0000"/>
              </a:solidFill>
            </a:endParaRPr>
          </a:p>
          <a:p>
            <a:r>
              <a:rPr lang="ja-JP" altLang="en-US" sz="1600" dirty="0"/>
              <a:t>　</a:t>
            </a:r>
            <a:r>
              <a:rPr lang="ja-JP" altLang="en-US" sz="1600" dirty="0" smtClean="0"/>
              <a:t>　　　　　　　　　　　</a:t>
            </a:r>
            <a:r>
              <a:rPr lang="en-US" altLang="ja-JP" sz="1600" b="1" dirty="0" smtClean="0">
                <a:solidFill>
                  <a:srgbClr val="FF0000"/>
                </a:solidFill>
              </a:rPr>
              <a:t>13:00</a:t>
            </a:r>
            <a:r>
              <a:rPr lang="ja-JP" altLang="en-US" sz="1600" b="1" dirty="0" smtClean="0">
                <a:solidFill>
                  <a:srgbClr val="FF0000"/>
                </a:solidFill>
              </a:rPr>
              <a:t>～</a:t>
            </a:r>
            <a:r>
              <a:rPr lang="en-US" altLang="ja-JP" sz="1600" b="1" dirty="0" smtClean="0">
                <a:solidFill>
                  <a:srgbClr val="FF0000"/>
                </a:solidFill>
              </a:rPr>
              <a:t>15:30</a:t>
            </a:r>
            <a:r>
              <a:rPr lang="ja-JP" altLang="en-US" sz="1600" b="1" dirty="0" smtClean="0">
                <a:solidFill>
                  <a:srgbClr val="FF0000"/>
                </a:solidFill>
              </a:rPr>
              <a:t>　講演会</a:t>
            </a:r>
            <a:endParaRPr lang="en-US" altLang="ja-JP" sz="1600" b="1" dirty="0" smtClean="0">
              <a:solidFill>
                <a:srgbClr val="FF0000"/>
              </a:solidFill>
            </a:endParaRPr>
          </a:p>
          <a:p>
            <a:r>
              <a:rPr kumimoji="1" lang="ja-JP" altLang="en-US" sz="1600" dirty="0" smtClean="0"/>
              <a:t>　　　　８月６日（日） </a:t>
            </a:r>
            <a:r>
              <a:rPr kumimoji="1" lang="en-US" altLang="ja-JP" sz="1600" dirty="0" smtClean="0"/>
              <a:t>9:20</a:t>
            </a:r>
            <a:r>
              <a:rPr kumimoji="1" lang="ja-JP" altLang="en-US" sz="1600" dirty="0" smtClean="0"/>
              <a:t>～</a:t>
            </a:r>
            <a:r>
              <a:rPr kumimoji="1" lang="en-US" altLang="ja-JP" sz="1600" dirty="0" smtClean="0"/>
              <a:t>13:00</a:t>
            </a:r>
            <a:r>
              <a:rPr kumimoji="1" lang="ja-JP" altLang="en-US" sz="1600" dirty="0" smtClean="0"/>
              <a:t>　地域巡検（松代方面）　</a:t>
            </a:r>
            <a:r>
              <a:rPr kumimoji="1" lang="ja-JP" altLang="en-US" sz="1600" dirty="0"/>
              <a:t>　</a:t>
            </a:r>
            <a:r>
              <a:rPr kumimoji="1" lang="ja-JP" altLang="en-US" sz="1600" dirty="0" smtClean="0"/>
              <a:t>　　　　　　　</a:t>
            </a:r>
            <a:endParaRPr kumimoji="1" lang="ja-JP" altLang="en-US" sz="1600" dirty="0"/>
          </a:p>
        </p:txBody>
      </p:sp>
      <p:sp>
        <p:nvSpPr>
          <p:cNvPr id="20" name="テキスト ボックス 19"/>
          <p:cNvSpPr txBox="1"/>
          <p:nvPr/>
        </p:nvSpPr>
        <p:spPr>
          <a:xfrm>
            <a:off x="217042" y="6570836"/>
            <a:ext cx="7112852" cy="615553"/>
          </a:xfrm>
          <a:prstGeom prst="rect">
            <a:avLst/>
          </a:prstGeom>
          <a:solidFill>
            <a:srgbClr val="FFFF00"/>
          </a:solidFill>
          <a:ln>
            <a:noFill/>
          </a:ln>
        </p:spPr>
        <p:txBody>
          <a:bodyPr wrap="square" rtlCol="0">
            <a:spAutoFit/>
          </a:bodyPr>
          <a:lstStyle/>
          <a:p>
            <a:r>
              <a:rPr kumimoji="1" lang="ja-JP" altLang="en-US" sz="1700" dirty="0" smtClean="0">
                <a:latin typeface="HGｺﾞｼｯｸE" pitchFamily="49" charset="-128"/>
                <a:ea typeface="HGｺﾞｼｯｸE" pitchFamily="49" charset="-128"/>
              </a:rPr>
              <a:t>講演会　</a:t>
            </a:r>
            <a:r>
              <a:rPr lang="ja-JP" altLang="en-US" sz="1700" dirty="0">
                <a:latin typeface="HGｺﾞｼｯｸE" pitchFamily="49" charset="-128"/>
                <a:ea typeface="HGｺﾞｼｯｸE" pitchFamily="49" charset="-128"/>
              </a:rPr>
              <a:t>「グローバル化へ国際感覚を伸長させるための英語実践教育</a:t>
            </a:r>
            <a:r>
              <a:rPr lang="ja-JP" altLang="en-US" sz="1700" dirty="0" smtClean="0">
                <a:latin typeface="HGｺﾞｼｯｸE" pitchFamily="49" charset="-128"/>
                <a:ea typeface="HGｺﾞｼｯｸE" pitchFamily="49" charset="-128"/>
              </a:rPr>
              <a:t>」</a:t>
            </a:r>
            <a:endParaRPr lang="en-US" altLang="ja-JP" sz="1700" dirty="0" smtClean="0">
              <a:latin typeface="HGｺﾞｼｯｸE" pitchFamily="49" charset="-128"/>
              <a:ea typeface="HGｺﾞｼｯｸE" pitchFamily="49" charset="-128"/>
            </a:endParaRPr>
          </a:p>
          <a:p>
            <a:r>
              <a:rPr kumimoji="1" lang="ja-JP" altLang="en-US" sz="1700" dirty="0" smtClean="0">
                <a:latin typeface="HGｺﾞｼｯｸE" pitchFamily="49" charset="-128"/>
                <a:ea typeface="HGｺﾞｼｯｸE" pitchFamily="49" charset="-128"/>
              </a:rPr>
              <a:t>講　師　</a:t>
            </a:r>
            <a:r>
              <a:rPr lang="ja-JP" altLang="en-US" sz="1700" dirty="0">
                <a:latin typeface="HGｺﾞｼｯｸE" pitchFamily="49" charset="-128"/>
                <a:ea typeface="HGｺﾞｼｯｸE" pitchFamily="49" charset="-128"/>
              </a:rPr>
              <a:t>信州大学名誉</a:t>
            </a:r>
            <a:r>
              <a:rPr lang="ja-JP" altLang="en-US" sz="1700" dirty="0" smtClean="0">
                <a:latin typeface="HGｺﾞｼｯｸE" pitchFamily="49" charset="-128"/>
                <a:ea typeface="HGｺﾞｼｯｸE" pitchFamily="49" charset="-128"/>
              </a:rPr>
              <a:t>教授　渡邉時夫先生　＆　</a:t>
            </a:r>
            <a:r>
              <a:rPr lang="en-US" altLang="ja-JP" sz="1700" dirty="0" smtClean="0">
                <a:latin typeface="HGｺﾞｼｯｸE" pitchFamily="49" charset="-128"/>
                <a:ea typeface="HGｺﾞｼｯｸE" pitchFamily="49" charset="-128"/>
              </a:rPr>
              <a:t>ALT</a:t>
            </a:r>
            <a:endParaRPr kumimoji="1" lang="ja-JP" altLang="en-US" sz="1700" dirty="0">
              <a:latin typeface="HGｺﾞｼｯｸE" pitchFamily="49" charset="-128"/>
              <a:ea typeface="HGｺﾞｼｯｸE" pitchFamily="49" charset="-128"/>
            </a:endParaRPr>
          </a:p>
        </p:txBody>
      </p:sp>
      <p:sp>
        <p:nvSpPr>
          <p:cNvPr id="21" name="テキスト ボックス 20"/>
          <p:cNvSpPr txBox="1"/>
          <p:nvPr/>
        </p:nvSpPr>
        <p:spPr>
          <a:xfrm>
            <a:off x="1376668" y="8062356"/>
            <a:ext cx="3534647" cy="338554"/>
          </a:xfrm>
          <a:prstGeom prst="rect">
            <a:avLst/>
          </a:prstGeom>
          <a:noFill/>
          <a:ln>
            <a:noFill/>
          </a:ln>
        </p:spPr>
        <p:txBody>
          <a:bodyPr wrap="square" rtlCol="0">
            <a:spAutoFit/>
          </a:bodyPr>
          <a:lstStyle/>
          <a:p>
            <a:r>
              <a:rPr lang="ja-JP" altLang="en-US" sz="1600" b="1" dirty="0" smtClean="0">
                <a:latin typeface="HG丸ｺﾞｼｯｸM-PRO" pitchFamily="50" charset="-128"/>
                <a:ea typeface="HG丸ｺﾞｼｯｸM-PRO" pitchFamily="50" charset="-128"/>
              </a:rPr>
              <a:t>新教育課程での</a:t>
            </a:r>
            <a:r>
              <a:rPr lang="ja-JP" altLang="en-US" sz="1600" b="1" dirty="0" smtClean="0">
                <a:solidFill>
                  <a:srgbClr val="FF0000"/>
                </a:solidFill>
                <a:latin typeface="HG丸ｺﾞｼｯｸM-PRO" pitchFamily="50" charset="-128"/>
                <a:ea typeface="HG丸ｺﾞｼｯｸM-PRO" pitchFamily="50" charset="-128"/>
              </a:rPr>
              <a:t>英語の教科化等</a:t>
            </a:r>
            <a:r>
              <a:rPr lang="ja-JP" altLang="en-US" sz="1600" b="1" dirty="0" smtClean="0">
                <a:latin typeface="HG丸ｺﾞｼｯｸM-PRO" pitchFamily="50" charset="-128"/>
                <a:ea typeface="HG丸ｺﾞｼｯｸM-PRO" pitchFamily="50" charset="-128"/>
              </a:rPr>
              <a:t>の話</a:t>
            </a:r>
            <a:endParaRPr kumimoji="1" lang="ja-JP" altLang="en-US" sz="1600" b="1" dirty="0">
              <a:latin typeface="HG丸ｺﾞｼｯｸM-PRO" pitchFamily="50" charset="-128"/>
              <a:ea typeface="HG丸ｺﾞｼｯｸM-PRO" pitchFamily="50" charset="-128"/>
            </a:endParaRPr>
          </a:p>
        </p:txBody>
      </p:sp>
      <p:sp>
        <p:nvSpPr>
          <p:cNvPr id="25" name="テキスト ボックス 24"/>
          <p:cNvSpPr txBox="1"/>
          <p:nvPr/>
        </p:nvSpPr>
        <p:spPr>
          <a:xfrm>
            <a:off x="888491" y="7372759"/>
            <a:ext cx="4761963" cy="307777"/>
          </a:xfrm>
          <a:prstGeom prst="rect">
            <a:avLst/>
          </a:prstGeom>
          <a:noFill/>
          <a:ln>
            <a:noFill/>
          </a:ln>
        </p:spPr>
        <p:txBody>
          <a:bodyPr vert="horz" wrap="square" rtlCol="0">
            <a:spAutoFit/>
          </a:bodyPr>
          <a:lstStyle/>
          <a:p>
            <a:r>
              <a:rPr kumimoji="1" lang="ja-JP" altLang="en-US" sz="1400" b="1" dirty="0" smtClean="0">
                <a:latin typeface="HG丸ｺﾞｼｯｸM-PRO" pitchFamily="50" charset="-128"/>
                <a:ea typeface="HG丸ｺﾞｼｯｸM-PRO" pitchFamily="50" charset="-128"/>
              </a:rPr>
              <a:t>英語教育の第一人者　わかりやすい　</a:t>
            </a:r>
            <a:r>
              <a:rPr kumimoji="1" lang="ja-JP" altLang="en-US" sz="1400" b="1" dirty="0" smtClean="0">
                <a:solidFill>
                  <a:srgbClr val="0070C0"/>
                </a:solidFill>
                <a:latin typeface="HG丸ｺﾞｼｯｸM-PRO" pitchFamily="50" charset="-128"/>
                <a:ea typeface="HG丸ｺﾞｼｯｸM-PRO" pitchFamily="50" charset="-128"/>
              </a:rPr>
              <a:t>参加体験型講演会</a:t>
            </a:r>
            <a:endParaRPr kumimoji="1" lang="ja-JP" altLang="en-US" sz="1400" b="1" dirty="0">
              <a:solidFill>
                <a:srgbClr val="0070C0"/>
              </a:solidFill>
              <a:latin typeface="HG丸ｺﾞｼｯｸM-PRO" pitchFamily="50" charset="-128"/>
              <a:ea typeface="HG丸ｺﾞｼｯｸM-PRO" pitchFamily="50" charset="-128"/>
            </a:endParaRPr>
          </a:p>
        </p:txBody>
      </p:sp>
      <p:sp>
        <p:nvSpPr>
          <p:cNvPr id="27" name="テキスト ボックス 26"/>
          <p:cNvSpPr txBox="1"/>
          <p:nvPr/>
        </p:nvSpPr>
        <p:spPr>
          <a:xfrm>
            <a:off x="217042" y="196664"/>
            <a:ext cx="2185214" cy="646331"/>
          </a:xfrm>
          <a:prstGeom prst="rect">
            <a:avLst/>
          </a:prstGeom>
          <a:noFill/>
        </p:spPr>
        <p:txBody>
          <a:bodyPr wrap="none" rtlCol="0">
            <a:spAutoFit/>
          </a:bodyPr>
          <a:lstStyle/>
          <a:p>
            <a:r>
              <a:rPr kumimoji="1" lang="ja-JP" altLang="en-US" sz="1200" dirty="0" smtClean="0">
                <a:latin typeface="ＭＳ ゴシック" pitchFamily="49" charset="-128"/>
                <a:ea typeface="ＭＳ ゴシック" pitchFamily="49" charset="-128"/>
              </a:rPr>
              <a:t>学校長　　　　　　　　　様</a:t>
            </a:r>
            <a:endParaRPr kumimoji="1" lang="en-US" altLang="ja-JP" sz="1200" dirty="0" smtClean="0">
              <a:latin typeface="ＭＳ ゴシック" pitchFamily="49" charset="-128"/>
              <a:ea typeface="ＭＳ ゴシック" pitchFamily="49" charset="-128"/>
            </a:endParaRPr>
          </a:p>
          <a:p>
            <a:r>
              <a:rPr kumimoji="1" lang="ja-JP" altLang="en-US" sz="1200" dirty="0" smtClean="0">
                <a:latin typeface="ＭＳ ゴシック" pitchFamily="49" charset="-128"/>
                <a:ea typeface="ＭＳ ゴシック" pitchFamily="49" charset="-128"/>
              </a:rPr>
              <a:t>国際理解教育担当者　　　様</a:t>
            </a:r>
            <a:endParaRPr kumimoji="1" lang="en-US" altLang="ja-JP" sz="1200" dirty="0" smtClean="0">
              <a:latin typeface="ＭＳ ゴシック" pitchFamily="49" charset="-128"/>
              <a:ea typeface="ＭＳ ゴシック" pitchFamily="49" charset="-128"/>
            </a:endParaRPr>
          </a:p>
          <a:p>
            <a:r>
              <a:rPr kumimoji="1" lang="ja-JP" altLang="en-US" sz="1200" dirty="0" smtClean="0">
                <a:latin typeface="ＭＳ ゴシック" pitchFamily="49" charset="-128"/>
                <a:ea typeface="ＭＳ ゴシック" pitchFamily="49" charset="-128"/>
              </a:rPr>
              <a:t>外国語活動・英語担当者　様</a:t>
            </a:r>
            <a:endParaRPr kumimoji="1" lang="ja-JP" altLang="en-US" sz="1200" dirty="0">
              <a:latin typeface="ＭＳ ゴシック" pitchFamily="49" charset="-128"/>
              <a:ea typeface="ＭＳ ゴシック" pitchFamily="49" charset="-128"/>
            </a:endParaRPr>
          </a:p>
        </p:txBody>
      </p:sp>
      <p:sp>
        <p:nvSpPr>
          <p:cNvPr id="28" name="テキスト ボックス 27"/>
          <p:cNvSpPr txBox="1"/>
          <p:nvPr/>
        </p:nvSpPr>
        <p:spPr>
          <a:xfrm>
            <a:off x="2806912" y="863456"/>
            <a:ext cx="4417871" cy="230832"/>
          </a:xfrm>
          <a:prstGeom prst="rect">
            <a:avLst/>
          </a:prstGeom>
          <a:noFill/>
          <a:ln w="6350">
            <a:noFill/>
            <a:prstDash val="solid"/>
          </a:ln>
        </p:spPr>
        <p:txBody>
          <a:bodyPr wrap="square" rtlCol="0">
            <a:spAutoFit/>
          </a:bodyPr>
          <a:lstStyle/>
          <a:p>
            <a:r>
              <a:rPr kumimoji="1" lang="ja-JP" altLang="en-US" sz="900" dirty="0" smtClean="0">
                <a:latin typeface="HG明朝E" pitchFamily="17" charset="-128"/>
                <a:ea typeface="HG明朝E" pitchFamily="17" charset="-128"/>
              </a:rPr>
              <a:t>お忙しい時期に申し訳ございません。ぜひ校内回覧または掲示をお願いいたします。</a:t>
            </a:r>
            <a:endParaRPr kumimoji="1" lang="ja-JP" altLang="en-US" sz="900" dirty="0">
              <a:latin typeface="HG明朝E" pitchFamily="17" charset="-128"/>
              <a:ea typeface="HG明朝E" pitchFamily="17" charset="-128"/>
            </a:endParaRPr>
          </a:p>
        </p:txBody>
      </p:sp>
      <p:sp>
        <p:nvSpPr>
          <p:cNvPr id="29" name="テキスト ボックス 28"/>
          <p:cNvSpPr txBox="1"/>
          <p:nvPr/>
        </p:nvSpPr>
        <p:spPr>
          <a:xfrm>
            <a:off x="455536" y="6092334"/>
            <a:ext cx="6667210" cy="246221"/>
          </a:xfrm>
          <a:prstGeom prst="rect">
            <a:avLst/>
          </a:prstGeom>
          <a:solidFill>
            <a:schemeClr val="accent2">
              <a:lumMod val="20000"/>
              <a:lumOff val="80000"/>
            </a:schemeClr>
          </a:solidFill>
          <a:ln>
            <a:solidFill>
              <a:schemeClr val="tx1"/>
            </a:solidFill>
          </a:ln>
        </p:spPr>
        <p:txBody>
          <a:bodyPr wrap="none" rtlCol="0">
            <a:spAutoFit/>
          </a:bodyPr>
          <a:lstStyle/>
          <a:p>
            <a:r>
              <a:rPr kumimoji="1" lang="en-US" altLang="ja-JP" sz="1000" u="sng" dirty="0" smtClean="0">
                <a:latin typeface="ＭＳ ゴシック" pitchFamily="49" charset="-128"/>
                <a:ea typeface="ＭＳ ゴシック" pitchFamily="49" charset="-128"/>
              </a:rPr>
              <a:t>※</a:t>
            </a:r>
            <a:r>
              <a:rPr kumimoji="1" lang="ja-JP" altLang="en-US" sz="1000" b="1" u="sng" dirty="0" smtClean="0">
                <a:solidFill>
                  <a:srgbClr val="FF0000"/>
                </a:solidFill>
                <a:latin typeface="ＭＳ ゴシック" pitchFamily="49" charset="-128"/>
                <a:ea typeface="ＭＳ ゴシック" pitchFamily="49" charset="-128"/>
              </a:rPr>
              <a:t>５日（土）</a:t>
            </a:r>
            <a:r>
              <a:rPr kumimoji="1" lang="ja-JP" altLang="en-US" sz="1000" u="sng" dirty="0" smtClean="0">
                <a:latin typeface="ＭＳ ゴシック" pitchFamily="49" charset="-128"/>
                <a:ea typeface="ＭＳ ゴシック" pitchFamily="49" charset="-128"/>
              </a:rPr>
              <a:t>を中心に、</a:t>
            </a:r>
            <a:r>
              <a:rPr lang="ja-JP" altLang="en-US" sz="1000" b="1" u="sng" dirty="0" smtClean="0">
                <a:latin typeface="ＭＳ ゴシック" pitchFamily="49" charset="-128"/>
                <a:ea typeface="ＭＳ ゴシック" pitchFamily="49" charset="-128"/>
              </a:rPr>
              <a:t>長</a:t>
            </a:r>
            <a:r>
              <a:rPr lang="ja-JP" altLang="en-US" sz="1000" b="1" u="sng" dirty="0" smtClean="0">
                <a:solidFill>
                  <a:srgbClr val="000000"/>
                </a:solidFill>
                <a:latin typeface="ＭＳ Ｐゴシック"/>
              </a:rPr>
              <a:t>野上水内をはじめ</a:t>
            </a:r>
            <a:r>
              <a:rPr lang="ja-JP" altLang="en-US" sz="1000" b="1" u="sng" dirty="0">
                <a:solidFill>
                  <a:srgbClr val="000000"/>
                </a:solidFill>
                <a:latin typeface="ＭＳ Ｐゴシック"/>
              </a:rPr>
              <a:t>近隣の郡市では各校にて１名の参加</a:t>
            </a:r>
            <a:r>
              <a:rPr lang="ja-JP" altLang="en-US" sz="1000" dirty="0">
                <a:solidFill>
                  <a:srgbClr val="000000"/>
                </a:solidFill>
                <a:latin typeface="ＭＳ Ｐゴシック"/>
              </a:rPr>
              <a:t>についてご高配をお願いいたします</a:t>
            </a:r>
            <a:r>
              <a:rPr lang="ja-JP" altLang="en-US" sz="1000" dirty="0" smtClean="0">
                <a:solidFill>
                  <a:srgbClr val="000000"/>
                </a:solidFill>
                <a:latin typeface="ＭＳ Ｐゴシック"/>
              </a:rPr>
              <a:t>。</a:t>
            </a:r>
            <a:endParaRPr lang="ja-JP" altLang="en-US" sz="1000" dirty="0">
              <a:solidFill>
                <a:srgbClr val="000000"/>
              </a:solidFill>
              <a:latin typeface="ＭＳ Ｐゴシック"/>
            </a:endParaRPr>
          </a:p>
        </p:txBody>
      </p:sp>
      <p:sp>
        <p:nvSpPr>
          <p:cNvPr id="30" name="テキスト ボックス 29"/>
          <p:cNvSpPr txBox="1"/>
          <p:nvPr/>
        </p:nvSpPr>
        <p:spPr>
          <a:xfrm>
            <a:off x="5080819" y="3942254"/>
            <a:ext cx="1877437" cy="523220"/>
          </a:xfrm>
          <a:prstGeom prst="rect">
            <a:avLst/>
          </a:prstGeom>
          <a:solidFill>
            <a:schemeClr val="accent3">
              <a:lumMod val="60000"/>
              <a:lumOff val="40000"/>
            </a:schemeClr>
          </a:solidFill>
          <a:ln>
            <a:noFill/>
          </a:ln>
        </p:spPr>
        <p:txBody>
          <a:bodyPr wrap="none" rtlCol="0">
            <a:spAutoFit/>
          </a:bodyPr>
          <a:lstStyle/>
          <a:p>
            <a:r>
              <a:rPr kumimoji="1" lang="ja-JP" altLang="en-US" sz="1200" u="sng" dirty="0" smtClean="0">
                <a:latin typeface="ＤＦ特太ゴシック体" panose="020B0509000000000000" pitchFamily="49" charset="-128"/>
                <a:ea typeface="ＤＦ特太ゴシック体" panose="020B0509000000000000" pitchFamily="49" charset="-128"/>
              </a:rPr>
              <a:t>★参加費：長野県内教員</a:t>
            </a:r>
            <a:endParaRPr kumimoji="1" lang="en-US" altLang="ja-JP" sz="1200" u="sng" dirty="0" smtClean="0">
              <a:latin typeface="ＤＦ特太ゴシック体" panose="020B0509000000000000" pitchFamily="49" charset="-128"/>
              <a:ea typeface="ＤＦ特太ゴシック体" panose="020B0509000000000000" pitchFamily="49" charset="-128"/>
            </a:endParaRPr>
          </a:p>
          <a:p>
            <a:pPr algn="ctr"/>
            <a:r>
              <a:rPr kumimoji="1" lang="ja-JP" altLang="en-US" sz="1600" dirty="0" smtClean="0">
                <a:latin typeface="ＤＦ特太ゴシック体" panose="020B0509000000000000" pitchFamily="49" charset="-128"/>
                <a:ea typeface="ＤＦ特太ゴシック体" panose="020B0509000000000000" pitchFamily="49" charset="-128"/>
              </a:rPr>
              <a:t>＊</a:t>
            </a:r>
            <a:r>
              <a:rPr kumimoji="1" lang="ja-JP" altLang="en-US" sz="1600" u="sng" dirty="0" smtClean="0">
                <a:latin typeface="ＤＦ特太ゴシック体" panose="020B0509000000000000" pitchFamily="49" charset="-128"/>
                <a:ea typeface="ＤＦ特太ゴシック体" panose="020B0509000000000000" pitchFamily="49" charset="-128"/>
              </a:rPr>
              <a:t>無料</a:t>
            </a:r>
            <a:r>
              <a:rPr kumimoji="1" lang="ja-JP" altLang="en-US" sz="1600" dirty="0" smtClean="0">
                <a:latin typeface="ＤＦ特太ゴシック体" panose="020B0509000000000000" pitchFamily="49" charset="-128"/>
                <a:ea typeface="ＤＦ特太ゴシック体" panose="020B0509000000000000" pitchFamily="49" charset="-128"/>
              </a:rPr>
              <a:t>＊</a:t>
            </a:r>
            <a:endParaRPr kumimoji="1" lang="ja-JP" altLang="en-US" sz="1600" dirty="0">
              <a:latin typeface="ＤＦ特太ゴシック体" panose="020B0509000000000000" pitchFamily="49" charset="-128"/>
              <a:ea typeface="ＤＦ特太ゴシック体" panose="020B0509000000000000" pitchFamily="49" charset="-128"/>
            </a:endParaRPr>
          </a:p>
        </p:txBody>
      </p:sp>
      <p:sp>
        <p:nvSpPr>
          <p:cNvPr id="31" name="テキスト ボックス 30"/>
          <p:cNvSpPr txBox="1"/>
          <p:nvPr/>
        </p:nvSpPr>
        <p:spPr>
          <a:xfrm>
            <a:off x="5387256" y="363473"/>
            <a:ext cx="2059216" cy="461665"/>
          </a:xfrm>
          <a:prstGeom prst="rect">
            <a:avLst/>
          </a:prstGeom>
          <a:noFill/>
        </p:spPr>
        <p:txBody>
          <a:bodyPr wrap="square" rtlCol="0">
            <a:spAutoFit/>
          </a:bodyPr>
          <a:lstStyle/>
          <a:p>
            <a:r>
              <a:rPr kumimoji="1" lang="ja-JP" altLang="en-US" sz="1200" dirty="0" smtClean="0">
                <a:latin typeface="ＭＳ ゴシック" pitchFamily="49" charset="-128"/>
                <a:ea typeface="ＭＳ ゴシック" pitchFamily="49" charset="-128"/>
              </a:rPr>
              <a:t>長野県国際教育研究協議会</a:t>
            </a:r>
            <a:endParaRPr kumimoji="1" lang="en-US" altLang="ja-JP" sz="1200" dirty="0" smtClean="0">
              <a:latin typeface="ＭＳ ゴシック" pitchFamily="49" charset="-128"/>
              <a:ea typeface="ＭＳ ゴシック" pitchFamily="49" charset="-128"/>
            </a:endParaRPr>
          </a:p>
          <a:p>
            <a:r>
              <a:rPr lang="ja-JP" altLang="en-US" sz="1200" dirty="0" smtClean="0">
                <a:latin typeface="ＭＳ ゴシック" pitchFamily="49" charset="-128"/>
                <a:ea typeface="ＭＳ ゴシック" pitchFamily="49" charset="-128"/>
              </a:rPr>
              <a:t>　　　　　会長　中川弘道</a:t>
            </a:r>
            <a:endParaRPr kumimoji="1" lang="ja-JP" altLang="en-US" sz="1200" dirty="0">
              <a:latin typeface="ＭＳ ゴシック" pitchFamily="49" charset="-128"/>
              <a:ea typeface="ＭＳ ゴシック" pitchFamily="49" charset="-128"/>
            </a:endParaRPr>
          </a:p>
        </p:txBody>
      </p:sp>
      <p:sp>
        <p:nvSpPr>
          <p:cNvPr id="32" name="テキスト ボックス 31"/>
          <p:cNvSpPr txBox="1"/>
          <p:nvPr/>
        </p:nvSpPr>
        <p:spPr>
          <a:xfrm>
            <a:off x="6326057" y="162758"/>
            <a:ext cx="1082348" cy="246221"/>
          </a:xfrm>
          <a:prstGeom prst="rect">
            <a:avLst/>
          </a:prstGeom>
          <a:noFill/>
        </p:spPr>
        <p:txBody>
          <a:bodyPr wrap="none" rtlCol="0">
            <a:spAutoFit/>
          </a:bodyPr>
          <a:lstStyle/>
          <a:p>
            <a:r>
              <a:rPr kumimoji="1" lang="ja-JP" altLang="en-US" sz="1000" dirty="0" smtClean="0">
                <a:latin typeface="ＭＳ ゴシック" pitchFamily="49" charset="-128"/>
                <a:ea typeface="ＭＳ ゴシック" pitchFamily="49" charset="-128"/>
              </a:rPr>
              <a:t>平成２９年６月</a:t>
            </a:r>
            <a:endParaRPr kumimoji="1" lang="ja-JP" altLang="en-US" sz="1000" dirty="0">
              <a:latin typeface="ＭＳ ゴシック" pitchFamily="49" charset="-128"/>
              <a:ea typeface="ＭＳ ゴシック" pitchFamily="49" charset="-128"/>
            </a:endParaRPr>
          </a:p>
        </p:txBody>
      </p:sp>
      <p:sp>
        <p:nvSpPr>
          <p:cNvPr id="9" name="角丸四角形 8"/>
          <p:cNvSpPr/>
          <p:nvPr/>
        </p:nvSpPr>
        <p:spPr>
          <a:xfrm>
            <a:off x="774011" y="5336605"/>
            <a:ext cx="3812809" cy="442143"/>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220244" y="9456653"/>
            <a:ext cx="3164159" cy="530915"/>
          </a:xfrm>
          <a:prstGeom prst="rect">
            <a:avLst/>
          </a:prstGeom>
          <a:noFill/>
        </p:spPr>
        <p:txBody>
          <a:bodyPr wrap="square">
            <a:spAutoFit/>
          </a:bodyPr>
          <a:lstStyle/>
          <a:p>
            <a:pPr algn="just" defTabSz="914400"/>
            <a:r>
              <a:rPr lang="ja-JP" altLang="ja-JP" sz="1050" b="1" kern="100" dirty="0" smtClean="0">
                <a:solidFill>
                  <a:prstClr val="black"/>
                </a:solidFill>
                <a:latin typeface="Century" panose="02040604050505020304" pitchFamily="18" charset="0"/>
                <a:ea typeface="ＭＳ 明朝" panose="02020609040205080304" pitchFamily="17" charset="-128"/>
                <a:cs typeface="Times New Roman" panose="02020603050405020304" pitchFamily="18" charset="0"/>
              </a:rPr>
              <a:t>詳しい内容、日程などはこちらをご覧ください</a:t>
            </a:r>
            <a:r>
              <a:rPr lang="ja-JP" altLang="en-US" sz="1050" b="1" kern="100" dirty="0" smtClean="0">
                <a:solidFill>
                  <a:prstClr val="black"/>
                </a:solidFill>
                <a:latin typeface="Century" panose="02040604050505020304" pitchFamily="18" charset="0"/>
                <a:ea typeface="ＭＳ 明朝" panose="02020609040205080304" pitchFamily="17" charset="-128"/>
                <a:cs typeface="Times New Roman" panose="02020603050405020304" pitchFamily="18" charset="0"/>
              </a:rPr>
              <a:t>。</a:t>
            </a:r>
            <a:r>
              <a:rPr lang="en-US" altLang="ja-JP" sz="1050" b="1" kern="100" dirty="0" smtClean="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endParaRPr lang="ja-JP" altLang="ja-JP" sz="1050" b="1" kern="100" dirty="0" smtClean="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algn="just" defTabSz="914400"/>
            <a:r>
              <a:rPr lang="en-US" altLang="ja-JP" sz="1800" b="1"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http://zenkaiken.jp/nagano/</a:t>
            </a:r>
            <a:endParaRPr lang="ja-JP" altLang="ja-JP" sz="1050" b="1"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p:txBody>
      </p:sp>
      <p:sp>
        <p:nvSpPr>
          <p:cNvPr id="34" name="Rectangle 3"/>
          <p:cNvSpPr>
            <a:spLocks noChangeArrowheads="1"/>
          </p:cNvSpPr>
          <p:nvPr/>
        </p:nvSpPr>
        <p:spPr bwMode="auto">
          <a:xfrm>
            <a:off x="3541834" y="9456653"/>
            <a:ext cx="2098267" cy="231888"/>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algn="ctr" defTabSz="914400" eaLnBrk="0" fontAlgn="base" hangingPunct="0">
              <a:spcBef>
                <a:spcPct val="0"/>
              </a:spcBef>
              <a:spcAft>
                <a:spcPct val="0"/>
              </a:spcAft>
            </a:pPr>
            <a:r>
              <a:rPr kumimoji="0" lang="ja-JP" altLang="ja-JP" sz="1400" dirty="0" smtClean="0">
                <a:solidFill>
                  <a:prstClr val="black"/>
                </a:solidFill>
                <a:latin typeface="HGS創英角ｺﾞｼｯｸUB" panose="020B0900000000000000" pitchFamily="50" charset="-128"/>
                <a:ea typeface="HGS創英角ｺﾞｼｯｸUB" panose="020B0900000000000000" pitchFamily="50" charset="-128"/>
                <a:cs typeface="Times New Roman" panose="02020603050405020304" pitchFamily="18" charset="0"/>
              </a:rPr>
              <a:t>長野県 　国際理解教育</a:t>
            </a:r>
            <a:r>
              <a:rPr kumimoji="0" lang="ja-JP" altLang="ja-JP" sz="1200" dirty="0" smtClean="0">
                <a:solidFill>
                  <a:prstClr val="black"/>
                </a:solidFill>
                <a:latin typeface="HGS創英角ｺﾞｼｯｸUB" panose="020B0900000000000000" pitchFamily="50" charset="-128"/>
                <a:ea typeface="HGS創英角ｺﾞｼｯｸUB" panose="020B0900000000000000" pitchFamily="50" charset="-128"/>
                <a:cs typeface="Times New Roman" panose="02020603050405020304" pitchFamily="18" charset="0"/>
              </a:rPr>
              <a:t>　</a:t>
            </a:r>
            <a:endParaRPr kumimoji="0" lang="ja-JP" altLang="ja-JP" sz="1800" dirty="0" smtClean="0">
              <a:solidFill>
                <a:prstClr val="black"/>
              </a:solidFill>
              <a:latin typeface="Arial" panose="020B0604020202020204" pitchFamily="34" charset="0"/>
            </a:endParaRPr>
          </a:p>
        </p:txBody>
      </p:sp>
      <p:sp>
        <p:nvSpPr>
          <p:cNvPr id="35" name="AutoShape 9"/>
          <p:cNvSpPr>
            <a:spLocks noChangeArrowheads="1"/>
          </p:cNvSpPr>
          <p:nvPr/>
        </p:nvSpPr>
        <p:spPr bwMode="auto">
          <a:xfrm>
            <a:off x="5650454" y="9456654"/>
            <a:ext cx="615759" cy="231887"/>
          </a:xfrm>
          <a:prstGeom prst="bevel">
            <a:avLst>
              <a:gd name="adj" fmla="val 12500"/>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defTabSz="914400" eaLnBrk="0" fontAlgn="base" hangingPunct="0">
              <a:spcBef>
                <a:spcPct val="0"/>
              </a:spcBef>
              <a:spcAft>
                <a:spcPct val="0"/>
              </a:spcAft>
            </a:pPr>
            <a:r>
              <a:rPr kumimoji="0" lang="ja-JP" altLang="ja-JP" sz="1100" smtClean="0">
                <a:solidFill>
                  <a:prstClr val="black"/>
                </a:solidFill>
                <a:latin typeface="HGS創英角ｺﾞｼｯｸUB" panose="020B0900000000000000" pitchFamily="50" charset="-128"/>
                <a:ea typeface="HGS創英角ｺﾞｼｯｸUB" panose="020B0900000000000000" pitchFamily="50" charset="-128"/>
                <a:cs typeface="Times New Roman" panose="02020603050405020304" pitchFamily="18" charset="0"/>
              </a:rPr>
              <a:t>検索</a:t>
            </a:r>
            <a:endParaRPr kumimoji="0" lang="ja-JP" altLang="ja-JP" sz="1800" smtClean="0">
              <a:solidFill>
                <a:prstClr val="black"/>
              </a:solidFill>
              <a:latin typeface="Arial" panose="020B0604020202020204" pitchFamily="34" charset="0"/>
            </a:endParaRPr>
          </a:p>
        </p:txBody>
      </p:sp>
      <p:sp>
        <p:nvSpPr>
          <p:cNvPr id="36" name="AutoShape 8"/>
          <p:cNvSpPr>
            <a:spLocks noChangeArrowheads="1"/>
          </p:cNvSpPr>
          <p:nvPr/>
        </p:nvSpPr>
        <p:spPr bwMode="auto">
          <a:xfrm rot="12185363">
            <a:off x="6240933" y="9541045"/>
            <a:ext cx="351862" cy="209550"/>
          </a:xfrm>
          <a:prstGeom prst="rightArrow">
            <a:avLst>
              <a:gd name="adj1" fmla="val 50000"/>
              <a:gd name="adj2" fmla="val 40909"/>
            </a:avLst>
          </a:prstGeom>
          <a:solidFill>
            <a:srgbClr val="FF0000"/>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defTabSz="914400"/>
            <a:endParaRPr lang="ja-JP" altLang="en-US" sz="1800">
              <a:solidFill>
                <a:prstClr val="black"/>
              </a:solidFill>
              <a:latin typeface="游ゴシック"/>
            </a:endParaRPr>
          </a:p>
        </p:txBody>
      </p:sp>
      <p:sp>
        <p:nvSpPr>
          <p:cNvPr id="38" name="角丸四角形 37"/>
          <p:cNvSpPr/>
          <p:nvPr/>
        </p:nvSpPr>
        <p:spPr>
          <a:xfrm>
            <a:off x="244593" y="9436513"/>
            <a:ext cx="3097440" cy="50405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角丸四角形 38"/>
          <p:cNvSpPr/>
          <p:nvPr/>
        </p:nvSpPr>
        <p:spPr>
          <a:xfrm>
            <a:off x="5015847" y="3942254"/>
            <a:ext cx="1942409" cy="50347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角丸四角形 39"/>
          <p:cNvSpPr/>
          <p:nvPr/>
        </p:nvSpPr>
        <p:spPr>
          <a:xfrm>
            <a:off x="266446" y="3429709"/>
            <a:ext cx="5579813" cy="307777"/>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角丸四角形 40"/>
          <p:cNvSpPr/>
          <p:nvPr/>
        </p:nvSpPr>
        <p:spPr>
          <a:xfrm>
            <a:off x="244593" y="2524672"/>
            <a:ext cx="6713663" cy="351039"/>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円/楕円 41"/>
          <p:cNvSpPr/>
          <p:nvPr/>
        </p:nvSpPr>
        <p:spPr>
          <a:xfrm>
            <a:off x="4716735" y="2967679"/>
            <a:ext cx="2614078" cy="307777"/>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角丸四角形 42"/>
          <p:cNvSpPr/>
          <p:nvPr/>
        </p:nvSpPr>
        <p:spPr>
          <a:xfrm>
            <a:off x="662252" y="1154614"/>
            <a:ext cx="2872902" cy="330355"/>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角丸四角形 44"/>
          <p:cNvSpPr/>
          <p:nvPr/>
        </p:nvSpPr>
        <p:spPr>
          <a:xfrm>
            <a:off x="3661045" y="1150515"/>
            <a:ext cx="3304881" cy="330355"/>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角丸四角形 45"/>
          <p:cNvSpPr/>
          <p:nvPr/>
        </p:nvSpPr>
        <p:spPr>
          <a:xfrm>
            <a:off x="272168" y="1586121"/>
            <a:ext cx="6922075" cy="58477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角丸四角形 46"/>
          <p:cNvSpPr/>
          <p:nvPr/>
        </p:nvSpPr>
        <p:spPr>
          <a:xfrm>
            <a:off x="2783234" y="863456"/>
            <a:ext cx="4473709" cy="230832"/>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p:cNvSpPr txBox="1"/>
          <p:nvPr/>
        </p:nvSpPr>
        <p:spPr>
          <a:xfrm>
            <a:off x="762958" y="8708062"/>
            <a:ext cx="4733988" cy="338554"/>
          </a:xfrm>
          <a:prstGeom prst="rect">
            <a:avLst/>
          </a:prstGeom>
          <a:noFill/>
          <a:ln>
            <a:noFill/>
          </a:ln>
        </p:spPr>
        <p:txBody>
          <a:bodyPr wrap="none" rtlCol="0">
            <a:spAutoFit/>
          </a:bodyPr>
          <a:lstStyle/>
          <a:p>
            <a:r>
              <a:rPr lang="ja-JP" altLang="en-US" sz="1600" b="1" dirty="0">
                <a:latin typeface="HG丸ｺﾞｼｯｸM-PRO" pitchFamily="50" charset="-128"/>
                <a:ea typeface="HG丸ｺﾞｼｯｸM-PRO" pitchFamily="50" charset="-128"/>
              </a:rPr>
              <a:t>２学期からの</a:t>
            </a:r>
            <a:r>
              <a:rPr lang="ja-JP" altLang="en-US" sz="1600" b="1" dirty="0">
                <a:solidFill>
                  <a:srgbClr val="FF0000"/>
                </a:solidFill>
                <a:latin typeface="HG丸ｺﾞｼｯｸM-PRO" pitchFamily="50" charset="-128"/>
                <a:ea typeface="HG丸ｺﾞｼｯｸM-PRO" pitchFamily="50" charset="-128"/>
              </a:rPr>
              <a:t>外国語活動の</a:t>
            </a:r>
            <a:r>
              <a:rPr lang="ja-JP" altLang="en-US" sz="1600" b="1" dirty="0" smtClean="0">
                <a:solidFill>
                  <a:srgbClr val="FF0000"/>
                </a:solidFill>
                <a:latin typeface="HG丸ｺﾞｼｯｸM-PRO" pitchFamily="50" charset="-128"/>
                <a:ea typeface="HG丸ｺﾞｼｯｸM-PRO" pitchFamily="50" charset="-128"/>
              </a:rPr>
              <a:t>授業</a:t>
            </a:r>
            <a:r>
              <a:rPr lang="ja-JP" altLang="en-US" sz="1600" b="1" dirty="0" smtClean="0">
                <a:latin typeface="HG丸ｺﾞｼｯｸM-PRO" pitchFamily="50" charset="-128"/>
                <a:ea typeface="HG丸ｺﾞｼｯｸM-PRO" pitchFamily="50" charset="-128"/>
              </a:rPr>
              <a:t>にすぐに活かせる</a:t>
            </a:r>
            <a:endParaRPr kumimoji="1" lang="ja-JP" altLang="en-US" sz="1600" b="1" dirty="0">
              <a:latin typeface="HG丸ｺﾞｼｯｸM-PRO" pitchFamily="50" charset="-128"/>
              <a:ea typeface="HG丸ｺﾞｼｯｸM-PRO" pitchFamily="50" charset="-128"/>
            </a:endParaRPr>
          </a:p>
        </p:txBody>
      </p:sp>
      <p:sp>
        <p:nvSpPr>
          <p:cNvPr id="51" name="円/楕円 50"/>
          <p:cNvSpPr/>
          <p:nvPr/>
        </p:nvSpPr>
        <p:spPr>
          <a:xfrm>
            <a:off x="662252" y="7290913"/>
            <a:ext cx="5012335" cy="471468"/>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円/楕円 51"/>
          <p:cNvSpPr/>
          <p:nvPr/>
        </p:nvSpPr>
        <p:spPr>
          <a:xfrm>
            <a:off x="1177066" y="7971688"/>
            <a:ext cx="3903753" cy="504056"/>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円/楕円 52"/>
          <p:cNvSpPr/>
          <p:nvPr/>
        </p:nvSpPr>
        <p:spPr>
          <a:xfrm>
            <a:off x="637825" y="8625311"/>
            <a:ext cx="5012335" cy="504056"/>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角丸四角形 53"/>
          <p:cNvSpPr/>
          <p:nvPr/>
        </p:nvSpPr>
        <p:spPr>
          <a:xfrm>
            <a:off x="244593" y="6584652"/>
            <a:ext cx="7057596" cy="61555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角丸四角形 54"/>
          <p:cNvSpPr/>
          <p:nvPr/>
        </p:nvSpPr>
        <p:spPr>
          <a:xfrm>
            <a:off x="5516857" y="10125592"/>
            <a:ext cx="1707107" cy="25391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8" name="Picture 4" descr="「イラスト　外国語活動　無料」の画像検索結果">
            <a:hlinkClick r:id="rId4"/>
          </p:cNvPr>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5165221" y="4554612"/>
            <a:ext cx="1567738" cy="153485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684169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968027" y="594172"/>
            <a:ext cx="5582280" cy="584775"/>
          </a:xfrm>
          <a:prstGeom prst="rect">
            <a:avLst/>
          </a:prstGeom>
          <a:solidFill>
            <a:schemeClr val="accent1">
              <a:lumMod val="20000"/>
              <a:lumOff val="80000"/>
            </a:schemeClr>
          </a:solidFill>
          <a:ln>
            <a:solidFill>
              <a:schemeClr val="tx1"/>
            </a:solidFill>
          </a:ln>
        </p:spPr>
        <p:txBody>
          <a:bodyPr wrap="square" rtlCol="0">
            <a:spAutoFit/>
          </a:bodyPr>
          <a:lstStyle/>
          <a:p>
            <a:r>
              <a:rPr kumimoji="1" lang="ja-JP" altLang="en-US" sz="1600" b="1" dirty="0" smtClean="0"/>
              <a:t>送付先　　長野市立東部中学校　　ＦＡＸ　０２６－２４１－２２７０</a:t>
            </a:r>
            <a:endParaRPr kumimoji="1" lang="en-US" altLang="ja-JP" sz="1600" b="1" dirty="0" smtClean="0"/>
          </a:p>
          <a:p>
            <a:r>
              <a:rPr kumimoji="1" lang="ja-JP" altLang="en-US" sz="1600" b="1" dirty="0" smtClean="0"/>
              <a:t>　　　　　　　参加申込担当　</a:t>
            </a:r>
            <a:r>
              <a:rPr kumimoji="1" lang="ja-JP" altLang="en-US" sz="1600" b="1" dirty="0" smtClean="0"/>
              <a:t>相澤</a:t>
            </a:r>
            <a:r>
              <a:rPr kumimoji="1" lang="ja-JP" altLang="en-US" sz="1600" b="1" dirty="0" smtClean="0"/>
              <a:t>　宛</a:t>
            </a:r>
            <a:endParaRPr kumimoji="1" lang="ja-JP" altLang="en-US" sz="1600" b="1" dirty="0"/>
          </a:p>
        </p:txBody>
      </p:sp>
      <p:sp>
        <p:nvSpPr>
          <p:cNvPr id="8" name="テキスト ボックス 7"/>
          <p:cNvSpPr txBox="1"/>
          <p:nvPr/>
        </p:nvSpPr>
        <p:spPr>
          <a:xfrm>
            <a:off x="4935726" y="212335"/>
            <a:ext cx="2408032" cy="246221"/>
          </a:xfrm>
          <a:prstGeom prst="rect">
            <a:avLst/>
          </a:prstGeom>
          <a:noFill/>
          <a:ln>
            <a:solidFill>
              <a:schemeClr val="tx1"/>
            </a:solidFill>
          </a:ln>
        </p:spPr>
        <p:txBody>
          <a:bodyPr wrap="none" rtlCol="0">
            <a:spAutoFit/>
          </a:bodyPr>
          <a:lstStyle/>
          <a:p>
            <a:r>
              <a:rPr kumimoji="1" lang="ja-JP" altLang="en-US" sz="1000" dirty="0" smtClean="0"/>
              <a:t>申込締切日　　平成２９年　　　月　　　日　</a:t>
            </a:r>
            <a:endParaRPr kumimoji="1" lang="ja-JP" altLang="en-US" sz="1000" dirty="0"/>
          </a:p>
        </p:txBody>
      </p:sp>
      <p:sp>
        <p:nvSpPr>
          <p:cNvPr id="9" name="テキスト ボックス 8"/>
          <p:cNvSpPr txBox="1"/>
          <p:nvPr/>
        </p:nvSpPr>
        <p:spPr>
          <a:xfrm>
            <a:off x="252239" y="192192"/>
            <a:ext cx="1398140" cy="246221"/>
          </a:xfrm>
          <a:prstGeom prst="rect">
            <a:avLst/>
          </a:prstGeom>
          <a:noFill/>
          <a:ln>
            <a:solidFill>
              <a:schemeClr val="tx1"/>
            </a:solidFill>
          </a:ln>
        </p:spPr>
        <p:txBody>
          <a:bodyPr wrap="none" rtlCol="0">
            <a:spAutoFit/>
          </a:bodyPr>
          <a:lstStyle/>
          <a:p>
            <a:r>
              <a:rPr kumimoji="1" lang="ja-JP" altLang="en-US" sz="1000" dirty="0" smtClean="0"/>
              <a:t>このまま送信ください。</a:t>
            </a:r>
            <a:endParaRPr kumimoji="1" lang="ja-JP" altLang="en-US" sz="1000" dirty="0"/>
          </a:p>
        </p:txBody>
      </p:sp>
      <p:graphicFrame>
        <p:nvGraphicFramePr>
          <p:cNvPr id="17" name="表 16"/>
          <p:cNvGraphicFramePr>
            <a:graphicFrameLocks noGrp="1"/>
          </p:cNvGraphicFramePr>
          <p:nvPr>
            <p:extLst>
              <p:ext uri="{D42A27DB-BD31-4B8C-83A1-F6EECF244321}">
                <p14:modId xmlns:p14="http://schemas.microsoft.com/office/powerpoint/2010/main" xmlns="" val="1792765194"/>
              </p:ext>
            </p:extLst>
          </p:nvPr>
        </p:nvGraphicFramePr>
        <p:xfrm>
          <a:off x="252240" y="1228881"/>
          <a:ext cx="7058057" cy="7070147"/>
        </p:xfrm>
        <a:graphic>
          <a:graphicData uri="http://schemas.openxmlformats.org/drawingml/2006/table">
            <a:tbl>
              <a:tblPr/>
              <a:tblGrid>
                <a:gridCol w="1597670"/>
                <a:gridCol w="1061742"/>
                <a:gridCol w="1061742"/>
                <a:gridCol w="1061742"/>
                <a:gridCol w="758387"/>
                <a:gridCol w="758387"/>
                <a:gridCol w="758387"/>
              </a:tblGrid>
              <a:tr h="196589">
                <a:tc gridSpan="7">
                  <a:txBody>
                    <a:bodyPr/>
                    <a:lstStyle/>
                    <a:p>
                      <a:pPr algn="ctr" fontAlgn="ctr"/>
                      <a:r>
                        <a:rPr lang="ja-JP" altLang="en-US" sz="1400" b="1" i="0" u="none" strike="noStrike" dirty="0" smtClean="0">
                          <a:solidFill>
                            <a:srgbClr val="000000"/>
                          </a:solidFill>
                          <a:effectLst/>
                          <a:latin typeface="ＭＳ Ｐゴシック"/>
                        </a:rPr>
                        <a:t>２０１７</a:t>
                      </a:r>
                      <a:r>
                        <a:rPr lang="zh-CN" altLang="en-US" sz="1400" b="1" i="0" u="none" strike="noStrike" dirty="0" smtClean="0">
                          <a:solidFill>
                            <a:srgbClr val="000000"/>
                          </a:solidFill>
                          <a:effectLst/>
                          <a:latin typeface="ＭＳ Ｐゴシック"/>
                        </a:rPr>
                        <a:t>年度</a:t>
                      </a:r>
                      <a:r>
                        <a:rPr lang="zh-CN" altLang="en-US" sz="1400" b="1" i="0" u="none" strike="noStrike" dirty="0">
                          <a:solidFill>
                            <a:srgbClr val="000000"/>
                          </a:solidFill>
                          <a:effectLst/>
                          <a:latin typeface="ＭＳ Ｐゴシック"/>
                        </a:rPr>
                        <a:t>　</a:t>
                      </a:r>
                      <a:r>
                        <a:rPr lang="zh-CN" altLang="en-US" sz="1400" b="1" i="0" u="none" strike="noStrike" dirty="0" smtClean="0">
                          <a:solidFill>
                            <a:srgbClr val="000000"/>
                          </a:solidFill>
                          <a:effectLst/>
                          <a:latin typeface="ＭＳ Ｐゴシック"/>
                        </a:rPr>
                        <a:t>第</a:t>
                      </a:r>
                      <a:r>
                        <a:rPr lang="ja-JP" altLang="en-US" sz="1400" b="1" i="0" u="none" strike="noStrike" dirty="0" smtClean="0">
                          <a:solidFill>
                            <a:srgbClr val="000000"/>
                          </a:solidFill>
                          <a:effectLst/>
                          <a:latin typeface="ＭＳ Ｐゴシック"/>
                        </a:rPr>
                        <a:t>４４</a:t>
                      </a:r>
                      <a:r>
                        <a:rPr lang="zh-CN" altLang="en-US" sz="1400" b="1" i="0" u="none" strike="noStrike" dirty="0" smtClean="0">
                          <a:solidFill>
                            <a:srgbClr val="000000"/>
                          </a:solidFill>
                          <a:effectLst/>
                          <a:latin typeface="ＭＳ Ｐゴシック"/>
                        </a:rPr>
                        <a:t>回</a:t>
                      </a:r>
                      <a:r>
                        <a:rPr lang="zh-CN" altLang="en-US" sz="1400" b="1" i="0" u="none" strike="noStrike" dirty="0">
                          <a:solidFill>
                            <a:srgbClr val="000000"/>
                          </a:solidFill>
                          <a:effectLst/>
                          <a:latin typeface="ＭＳ Ｐゴシック"/>
                        </a:rPr>
                        <a:t>　全国海外子女教育国際理解教育研究大会（長野大会）参加申込書</a:t>
                      </a:r>
                    </a:p>
                  </a:txBody>
                  <a:tcPr marL="7313" marR="7313" marT="7313"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376918">
                <a:tc>
                  <a:txBody>
                    <a:bodyPr/>
                    <a:lstStyle/>
                    <a:p>
                      <a:pPr algn="ctr" fontAlgn="ctr"/>
                      <a:r>
                        <a:rPr lang="ja-JP" altLang="en-US" sz="1400" b="0" i="0" u="none" strike="noStrike" dirty="0">
                          <a:solidFill>
                            <a:srgbClr val="000000"/>
                          </a:solidFill>
                          <a:effectLst/>
                          <a:latin typeface="ＭＳ Ｐゴシック"/>
                        </a:rPr>
                        <a:t>氏名</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gridSpan="3">
                  <a:txBody>
                    <a:bodyPr/>
                    <a:lstStyle/>
                    <a:p>
                      <a:pPr algn="ctr" fontAlgn="ctr"/>
                      <a:r>
                        <a:rPr lang="ja-JP" altLang="en-US" sz="800" b="0" i="0" u="none" strike="noStrike">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fontAlgn="ctr"/>
                      <a:r>
                        <a:rPr lang="ja-JP" altLang="en-US" sz="800" b="0" i="0" u="none" strike="noStrike">
                          <a:solidFill>
                            <a:srgbClr val="000000"/>
                          </a:solidFill>
                          <a:effectLst/>
                          <a:latin typeface="ＭＳ Ｐゴシック"/>
                        </a:rPr>
                        <a:t>所属（勤務先）</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fontAlgn="ctr"/>
                      <a:r>
                        <a:rPr lang="ja-JP" altLang="en-US" sz="800" b="0" i="0" u="none" strike="noStrike" dirty="0">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800" b="0" i="0" u="none" strike="noStrike">
                          <a:solidFill>
                            <a:srgbClr val="000000"/>
                          </a:solidFill>
                          <a:effectLst/>
                          <a:latin typeface="ＭＳ Ｐゴシック"/>
                        </a:rPr>
                        <a:t>都・道・府・県</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369527">
                <a:tc>
                  <a:txBody>
                    <a:bodyPr/>
                    <a:lstStyle/>
                    <a:p>
                      <a:pPr algn="ctr" fontAlgn="ctr"/>
                      <a:r>
                        <a:rPr lang="ja-JP" altLang="en-US" sz="1400" b="0" i="0" u="none" strike="noStrike" dirty="0">
                          <a:solidFill>
                            <a:srgbClr val="000000"/>
                          </a:solidFill>
                          <a:effectLst/>
                          <a:latin typeface="ＭＳ Ｐゴシック"/>
                        </a:rPr>
                        <a:t>連絡先住所</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gridSpan="3">
                  <a:txBody>
                    <a:bodyPr/>
                    <a:lstStyle/>
                    <a:p>
                      <a:pPr algn="ctr" fontAlgn="ctr"/>
                      <a:r>
                        <a:rPr lang="ja-JP" altLang="en-US" sz="800" b="0" i="0" u="none" strike="noStrike" dirty="0">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gridSpan="2">
                  <a:txBody>
                    <a:bodyPr/>
                    <a:lstStyle/>
                    <a:p>
                      <a:pPr algn="ctr" fontAlgn="ctr"/>
                      <a:r>
                        <a:rPr lang="ja-JP" altLang="en-US" sz="800" b="0" i="0" u="none" strike="noStrike">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r>
              <a:tr h="369527">
                <a:tc>
                  <a:txBody>
                    <a:bodyPr/>
                    <a:lstStyle/>
                    <a:p>
                      <a:pPr algn="ctr" fontAlgn="ctr"/>
                      <a:r>
                        <a:rPr lang="zh-TW" altLang="en-US" sz="800" b="0" i="0" u="none" strike="noStrike" dirty="0">
                          <a:solidFill>
                            <a:srgbClr val="000000"/>
                          </a:solidFill>
                          <a:effectLst/>
                          <a:latin typeface="ＭＳ Ｐゴシック"/>
                        </a:rPr>
                        <a:t>連絡先Ｅ</a:t>
                      </a:r>
                      <a:r>
                        <a:rPr lang="en-US" altLang="zh-TW" sz="800" b="0" i="0" u="none" strike="noStrike" dirty="0">
                          <a:solidFill>
                            <a:srgbClr val="000000"/>
                          </a:solidFill>
                          <a:effectLst/>
                          <a:latin typeface="ＭＳ Ｐゴシック"/>
                        </a:rPr>
                        <a:t>-</a:t>
                      </a:r>
                      <a:r>
                        <a:rPr lang="zh-TW" altLang="en-US" sz="800" b="0" i="0" u="none" strike="noStrike" dirty="0" smtClean="0">
                          <a:solidFill>
                            <a:srgbClr val="000000"/>
                          </a:solidFill>
                          <a:effectLst/>
                          <a:latin typeface="ＭＳ Ｐゴシック"/>
                        </a:rPr>
                        <a:t>ｍａｉｌ</a:t>
                      </a:r>
                      <a:endParaRPr lang="en-US" altLang="zh-TW" sz="800" b="0" i="0" u="none" strike="noStrike" dirty="0" smtClean="0">
                        <a:solidFill>
                          <a:srgbClr val="000000"/>
                        </a:solidFill>
                        <a:effectLst/>
                        <a:latin typeface="ＭＳ Ｐゴシック"/>
                      </a:endParaRPr>
                    </a:p>
                    <a:p>
                      <a:pPr algn="ctr" fontAlgn="ctr"/>
                      <a:r>
                        <a:rPr lang="zh-TW" altLang="en-US" sz="800" b="0" i="0" u="none" strike="noStrike" dirty="0" smtClean="0">
                          <a:solidFill>
                            <a:srgbClr val="000000"/>
                          </a:solidFill>
                          <a:effectLst/>
                          <a:latin typeface="ＭＳ Ｐゴシック"/>
                        </a:rPr>
                        <a:t>（ＰＣ用</a:t>
                      </a:r>
                      <a:r>
                        <a:rPr lang="zh-TW" altLang="en-US" sz="800" b="0" i="0" u="none" strike="noStrike" dirty="0">
                          <a:solidFill>
                            <a:srgbClr val="000000"/>
                          </a:solidFill>
                          <a:effectLst/>
                          <a:latin typeface="ＭＳ Ｐゴシック"/>
                        </a:rPr>
                        <a:t>Ｅ</a:t>
                      </a:r>
                      <a:r>
                        <a:rPr lang="en-US" altLang="zh-TW" sz="800" b="0" i="0" u="none" strike="noStrike" dirty="0">
                          <a:solidFill>
                            <a:srgbClr val="000000"/>
                          </a:solidFill>
                          <a:effectLst/>
                          <a:latin typeface="ＭＳ Ｐゴシック"/>
                        </a:rPr>
                        <a:t>-</a:t>
                      </a:r>
                      <a:r>
                        <a:rPr lang="zh-TW" altLang="en-US" sz="800" b="0" i="0" u="none" strike="noStrike" dirty="0">
                          <a:solidFill>
                            <a:srgbClr val="000000"/>
                          </a:solidFill>
                          <a:effectLst/>
                          <a:latin typeface="ＭＳ Ｐゴシック"/>
                        </a:rPr>
                        <a:t>ｍａｉｌ）</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gridSpan="3">
                  <a:txBody>
                    <a:bodyPr/>
                    <a:lstStyle/>
                    <a:p>
                      <a:pPr algn="ctr" fontAlgn="ctr"/>
                      <a:r>
                        <a:rPr lang="ja-JP" altLang="en-US" sz="800" b="0" i="0" u="none" strike="noStrike">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t"/>
                      <a:r>
                        <a:rPr lang="ja-JP" altLang="en-US" sz="800" b="0" i="0" u="none" strike="noStrike">
                          <a:solidFill>
                            <a:srgbClr val="000000"/>
                          </a:solidFill>
                          <a:effectLst/>
                          <a:latin typeface="ＭＳ Ｐゴシック"/>
                        </a:rPr>
                        <a:t>会員ＩＤ</a:t>
                      </a:r>
                      <a:r>
                        <a:rPr lang="ja-JP" altLang="en-US" sz="600" b="0" i="0" u="none" strike="noStrike">
                          <a:solidFill>
                            <a:srgbClr val="000000"/>
                          </a:solidFill>
                          <a:effectLst/>
                          <a:latin typeface="ＭＳ Ｐゴシック"/>
                        </a:rPr>
                        <a:t>（長野県国際教育研究会員のみ）</a:t>
                      </a:r>
                      <a:endParaRPr lang="ja-JP" altLang="en-US" sz="800" b="0" i="0" u="none" strike="noStrike">
                        <a:solidFill>
                          <a:srgbClr val="000000"/>
                        </a:solidFill>
                        <a:effectLst/>
                        <a:latin typeface="ＭＳ Ｐゴシック"/>
                      </a:endParaRPr>
                    </a:p>
                  </a:txBody>
                  <a:tcPr marL="7313" marR="7313" marT="73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gridSpan="2">
                  <a:txBody>
                    <a:bodyPr/>
                    <a:lstStyle/>
                    <a:p>
                      <a:pPr algn="ctr" fontAlgn="ctr"/>
                      <a:r>
                        <a:rPr lang="ja-JP" altLang="en-US" sz="800" b="0" i="0" u="none" strike="noStrike">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r>
              <a:tr h="221717">
                <a:tc>
                  <a:txBody>
                    <a:bodyPr/>
                    <a:lstStyle/>
                    <a:p>
                      <a:pPr algn="ctr" fontAlgn="ctr"/>
                      <a:r>
                        <a:rPr lang="zh-TW" altLang="en-US" sz="800" b="0" i="0" u="none" strike="noStrike">
                          <a:solidFill>
                            <a:srgbClr val="000000"/>
                          </a:solidFill>
                          <a:effectLst/>
                          <a:latin typeface="ＭＳ Ｐゴシック"/>
                        </a:rPr>
                        <a:t>連絡先（携帯電話）</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gridSpan="3">
                  <a:txBody>
                    <a:bodyPr/>
                    <a:lstStyle/>
                    <a:p>
                      <a:pPr algn="ctr" fontAlgn="ctr"/>
                      <a:r>
                        <a:rPr lang="ja-JP" altLang="en-US" sz="800" b="0" i="0" u="none" strike="noStrike" dirty="0">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en-US" sz="800" b="0" i="0" u="none" strike="noStrike">
                          <a:solidFill>
                            <a:srgbClr val="000000"/>
                          </a:solidFill>
                          <a:effectLst/>
                          <a:latin typeface="ＭＳ Ｐゴシック"/>
                        </a:rPr>
                        <a:t>ＦＡＸ</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gridSpan="2">
                  <a:txBody>
                    <a:bodyPr/>
                    <a:lstStyle/>
                    <a:p>
                      <a:pPr algn="ctr" fontAlgn="ctr"/>
                      <a:r>
                        <a:rPr lang="ja-JP" altLang="en-US" sz="800" b="0" i="0" u="none" strike="noStrike">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r>
              <a:tr h="221717">
                <a:tc gridSpan="7">
                  <a:txBody>
                    <a:bodyPr/>
                    <a:lstStyle/>
                    <a:p>
                      <a:pPr algn="ctr" fontAlgn="ctr"/>
                      <a:endParaRPr lang="ja-JP" altLang="en-US" sz="800" b="0" i="0" u="none" strike="noStrike" dirty="0">
                        <a:solidFill>
                          <a:srgbClr val="000000"/>
                        </a:solidFill>
                        <a:effectLst/>
                        <a:latin typeface="ＭＳ Ｐゴシック"/>
                      </a:endParaRPr>
                    </a:p>
                  </a:txBody>
                  <a:tcPr marL="7313" marR="7313" marT="7313"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21717">
                <a:tc gridSpan="7">
                  <a:txBody>
                    <a:bodyPr/>
                    <a:lstStyle/>
                    <a:p>
                      <a:pPr algn="ctr" fontAlgn="ctr"/>
                      <a:r>
                        <a:rPr lang="ja-JP" altLang="en-US" sz="1000" b="1" i="0" u="none" strike="noStrike" dirty="0">
                          <a:solidFill>
                            <a:srgbClr val="000000"/>
                          </a:solidFill>
                          <a:effectLst/>
                          <a:latin typeface="ＭＳ Ｐゴシック"/>
                        </a:rPr>
                        <a:t>参加申し込み記入欄　　＊参加を希望される欄に○をご記入下さい。</a:t>
                      </a:r>
                    </a:p>
                  </a:txBody>
                  <a:tcPr marL="7313" marR="7313" marT="7313" marB="0" anchor="ctr">
                    <a:lnL>
                      <a:noFill/>
                    </a:lnL>
                    <a:lnR>
                      <a:noFill/>
                    </a:lnR>
                    <a:lnT>
                      <a:noFill/>
                    </a:lnT>
                    <a:lnB>
                      <a:noFill/>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23024">
                <a:tc gridSpan="7">
                  <a:txBody>
                    <a:bodyPr/>
                    <a:lstStyle/>
                    <a:p>
                      <a:pPr algn="ctr" fontAlgn="ctr"/>
                      <a:r>
                        <a:rPr lang="ja-JP" altLang="en-US" sz="1400" b="0" i="0" u="none" strike="noStrike" dirty="0">
                          <a:solidFill>
                            <a:srgbClr val="000000"/>
                          </a:solidFill>
                          <a:effectLst/>
                          <a:latin typeface="ＭＳ Ｐゴシック"/>
                        </a:rPr>
                        <a:t>　</a:t>
                      </a:r>
                    </a:p>
                  </a:txBody>
                  <a:tcPr marL="7313" marR="7313" marT="7313"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147810">
                <a:tc>
                  <a:txBody>
                    <a:bodyPr/>
                    <a:lstStyle/>
                    <a:p>
                      <a:pPr algn="ctr" fontAlgn="ctr"/>
                      <a:r>
                        <a:rPr lang="ja-JP" altLang="en-US" sz="1200" b="0" i="0" u="none" strike="noStrike" dirty="0">
                          <a:solidFill>
                            <a:srgbClr val="000000"/>
                          </a:solidFill>
                          <a:effectLst/>
                          <a:latin typeface="ＭＳ Ｐゴシック"/>
                        </a:rPr>
                        <a:t>参加日</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gridSpan="3">
                  <a:txBody>
                    <a:bodyPr/>
                    <a:lstStyle/>
                    <a:p>
                      <a:pPr algn="ctr" fontAlgn="ctr"/>
                      <a:r>
                        <a:rPr lang="ja-JP" altLang="en-US" sz="1200" b="0" i="0" u="none" strike="noStrike" dirty="0">
                          <a:solidFill>
                            <a:srgbClr val="000000"/>
                          </a:solidFill>
                          <a:effectLst/>
                          <a:latin typeface="ＭＳ Ｐゴシック"/>
                        </a:rPr>
                        <a:t>内　　　容</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1200" b="0" i="0" u="none" strike="noStrike" dirty="0">
                          <a:solidFill>
                            <a:srgbClr val="000000"/>
                          </a:solidFill>
                          <a:effectLst/>
                          <a:latin typeface="ＭＳ Ｐゴシック"/>
                        </a:rPr>
                        <a:t>午前</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1200" b="0" i="0" u="none" strike="noStrike" dirty="0">
                          <a:solidFill>
                            <a:srgbClr val="000000"/>
                          </a:solidFill>
                          <a:effectLst/>
                          <a:latin typeface="ＭＳ Ｐゴシック"/>
                        </a:rPr>
                        <a:t>午後</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rowSpan="5">
                  <a:txBody>
                    <a:bodyPr/>
                    <a:lstStyle/>
                    <a:p>
                      <a:pPr algn="ctr" fontAlgn="ctr"/>
                      <a:r>
                        <a:rPr lang="ja-JP" altLang="en-US" sz="1050" b="1" i="0" u="sng" strike="noStrike" dirty="0" smtClean="0">
                          <a:solidFill>
                            <a:srgbClr val="FF0000"/>
                          </a:solidFill>
                          <a:effectLst/>
                          <a:latin typeface="ＭＳ Ｐゴシック"/>
                        </a:rPr>
                        <a:t>半日・どこ</a:t>
                      </a:r>
                      <a:endParaRPr lang="en-US" altLang="ja-JP" sz="1050" b="1" i="0" u="sng" strike="noStrike" dirty="0" smtClean="0">
                        <a:solidFill>
                          <a:srgbClr val="FF0000"/>
                        </a:solidFill>
                        <a:effectLst/>
                        <a:latin typeface="ＭＳ Ｐゴシック"/>
                      </a:endParaRPr>
                    </a:p>
                    <a:p>
                      <a:pPr algn="ctr" fontAlgn="ctr"/>
                      <a:r>
                        <a:rPr lang="ja-JP" altLang="en-US" sz="1050" b="1" i="0" u="sng" strike="noStrike" dirty="0" smtClean="0">
                          <a:solidFill>
                            <a:srgbClr val="FF0000"/>
                          </a:solidFill>
                          <a:effectLst/>
                          <a:latin typeface="ＭＳ Ｐゴシック"/>
                        </a:rPr>
                        <a:t>の時間</a:t>
                      </a:r>
                      <a:r>
                        <a:rPr lang="ja-JP" altLang="en-US" sz="1050" b="1" i="0" u="sng" strike="noStrike" dirty="0">
                          <a:solidFill>
                            <a:srgbClr val="FF0000"/>
                          </a:solidFill>
                          <a:effectLst/>
                          <a:latin typeface="ＭＳ Ｐゴシック"/>
                        </a:rPr>
                        <a:t>からの</a:t>
                      </a:r>
                      <a:r>
                        <a:rPr lang="ja-JP" altLang="en-US" sz="1050" b="1" i="0" u="sng" strike="noStrike" dirty="0" smtClean="0">
                          <a:solidFill>
                            <a:srgbClr val="FF0000"/>
                          </a:solidFill>
                          <a:effectLst/>
                          <a:latin typeface="ＭＳ Ｐゴシック"/>
                        </a:rPr>
                        <a:t>参加も</a:t>
                      </a:r>
                      <a:r>
                        <a:rPr lang="ja-JP" altLang="en-US" sz="1050" b="1" i="0" u="sng" strike="noStrike" dirty="0">
                          <a:solidFill>
                            <a:srgbClr val="FF0000"/>
                          </a:solidFill>
                          <a:effectLst/>
                          <a:latin typeface="ＭＳ Ｐゴシック"/>
                        </a:rPr>
                        <a:t>可能です。</a:t>
                      </a:r>
                      <a:br>
                        <a:rPr lang="ja-JP" altLang="en-US" sz="1050" b="1" i="0" u="sng" strike="noStrike" dirty="0">
                          <a:solidFill>
                            <a:srgbClr val="FF0000"/>
                          </a:solidFill>
                          <a:effectLst/>
                          <a:latin typeface="ＭＳ Ｐゴシック"/>
                        </a:rPr>
                      </a:br>
                      <a:r>
                        <a:rPr lang="ja-JP" altLang="en-US" sz="800" b="0" i="0" u="none" strike="noStrike" dirty="0">
                          <a:solidFill>
                            <a:srgbClr val="000000"/>
                          </a:solidFill>
                          <a:effectLst/>
                          <a:latin typeface="ＭＳ Ｐゴシック"/>
                        </a:rPr>
                        <a:t/>
                      </a:r>
                      <a:br>
                        <a:rPr lang="ja-JP" altLang="en-US" sz="800" b="0" i="0" u="none" strike="noStrike" dirty="0">
                          <a:solidFill>
                            <a:srgbClr val="000000"/>
                          </a:solidFill>
                          <a:effectLst/>
                          <a:latin typeface="ＭＳ Ｐゴシック"/>
                        </a:rPr>
                      </a:br>
                      <a:r>
                        <a:rPr lang="ja-JP" altLang="en-US" sz="800" b="0" i="0" u="none" strike="noStrike" dirty="0">
                          <a:solidFill>
                            <a:srgbClr val="000000"/>
                          </a:solidFill>
                          <a:effectLst/>
                          <a:latin typeface="ＭＳ Ｐゴシック"/>
                        </a:rPr>
                        <a:t>◎途中、昼食</a:t>
                      </a:r>
                      <a:r>
                        <a:rPr lang="ja-JP" altLang="en-US" sz="800" b="0" i="0" u="none" strike="noStrike" dirty="0" smtClean="0">
                          <a:solidFill>
                            <a:srgbClr val="000000"/>
                          </a:solidFill>
                          <a:effectLst/>
                          <a:latin typeface="ＭＳ Ｐゴシック"/>
                        </a:rPr>
                        <a:t>に</a:t>
                      </a:r>
                      <a:endParaRPr lang="en-US" altLang="ja-JP" sz="800" b="0" i="0" u="none" strike="noStrike" dirty="0" smtClean="0">
                        <a:solidFill>
                          <a:srgbClr val="000000"/>
                        </a:solidFill>
                        <a:effectLst/>
                        <a:latin typeface="ＭＳ Ｐゴシック"/>
                      </a:endParaRPr>
                    </a:p>
                    <a:p>
                      <a:pPr algn="ctr" fontAlgn="ctr"/>
                      <a:r>
                        <a:rPr lang="ja-JP" altLang="en-US" sz="800" b="0" i="0" u="none" strike="noStrike" dirty="0" smtClean="0">
                          <a:solidFill>
                            <a:srgbClr val="000000"/>
                          </a:solidFill>
                          <a:effectLst/>
                          <a:latin typeface="ＭＳ Ｐゴシック"/>
                        </a:rPr>
                        <a:t>　　よる休憩があります。</a:t>
                      </a:r>
                      <a:endParaRPr lang="ja-JP" altLang="en-US" sz="800" b="0" i="0" u="none" strike="noStrike" dirty="0">
                        <a:solidFill>
                          <a:srgbClr val="000000"/>
                        </a:solidFill>
                        <a:effectLst/>
                        <a:latin typeface="ＭＳ Ｐゴシック"/>
                      </a:endParaRP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561399">
                <a:tc>
                  <a:txBody>
                    <a:bodyPr/>
                    <a:lstStyle/>
                    <a:p>
                      <a:pPr algn="ctr" fontAlgn="ctr"/>
                      <a:r>
                        <a:rPr lang="ja-JP" altLang="en-US" sz="1000" b="0" i="0" u="none" strike="noStrike" dirty="0">
                          <a:solidFill>
                            <a:srgbClr val="000000"/>
                          </a:solidFill>
                          <a:effectLst/>
                          <a:latin typeface="ＭＳ Ｐゴシック"/>
                        </a:rPr>
                        <a:t>８月３日（木）</a:t>
                      </a:r>
                      <a:br>
                        <a:rPr lang="ja-JP" altLang="en-US" sz="1000" b="0" i="0" u="none" strike="noStrike" dirty="0">
                          <a:solidFill>
                            <a:srgbClr val="000000"/>
                          </a:solidFill>
                          <a:effectLst/>
                          <a:latin typeface="ＭＳ Ｐゴシック"/>
                        </a:rPr>
                      </a:br>
                      <a:r>
                        <a:rPr lang="ja-JP" altLang="en-US" sz="1000" b="0" i="0" u="none" strike="noStrike" dirty="0">
                          <a:solidFill>
                            <a:srgbClr val="000000"/>
                          </a:solidFill>
                          <a:effectLst/>
                          <a:latin typeface="ＭＳ Ｐゴシック"/>
                        </a:rPr>
                        <a:t>トーキングテーブル</a:t>
                      </a:r>
                      <a:br>
                        <a:rPr lang="ja-JP" altLang="en-US" sz="1000" b="0" i="0" u="none" strike="noStrike" dirty="0">
                          <a:solidFill>
                            <a:srgbClr val="000000"/>
                          </a:solidFill>
                          <a:effectLst/>
                          <a:latin typeface="ＭＳ Ｐゴシック"/>
                        </a:rPr>
                      </a:br>
                      <a:r>
                        <a:rPr lang="en-US" altLang="ja-JP" sz="1000" b="0" i="0" u="none" strike="noStrike" dirty="0">
                          <a:solidFill>
                            <a:srgbClr val="000000"/>
                          </a:solidFill>
                          <a:effectLst/>
                          <a:latin typeface="ＭＳ Ｐゴシック"/>
                        </a:rPr>
                        <a:t>14:30</a:t>
                      </a:r>
                      <a:r>
                        <a:rPr lang="ja-JP" altLang="en-US" sz="1000" b="0" i="0" u="none" strike="noStrike" dirty="0">
                          <a:solidFill>
                            <a:srgbClr val="000000"/>
                          </a:solidFill>
                          <a:effectLst/>
                          <a:latin typeface="ＭＳ Ｐゴシック"/>
                        </a:rPr>
                        <a:t>～</a:t>
                      </a:r>
                      <a:r>
                        <a:rPr lang="en-US" altLang="ja-JP" sz="1000" b="0" i="0" u="none" strike="noStrike" dirty="0">
                          <a:solidFill>
                            <a:srgbClr val="000000"/>
                          </a:solidFill>
                          <a:effectLst/>
                          <a:latin typeface="ＭＳ Ｐゴシック"/>
                        </a:rPr>
                        <a:t>16:30</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gridSpan="3">
                  <a:txBody>
                    <a:bodyPr/>
                    <a:lstStyle/>
                    <a:p>
                      <a:pPr algn="l" fontAlgn="t"/>
                      <a:r>
                        <a:rPr lang="ja-JP" altLang="en-US" sz="1000" b="0" i="0" u="none" strike="noStrike" dirty="0">
                          <a:solidFill>
                            <a:srgbClr val="000000"/>
                          </a:solidFill>
                          <a:effectLst/>
                          <a:latin typeface="ＭＳ Ｐゴシック"/>
                        </a:rPr>
                        <a:t>在外教育施設に派遣を希望される方（初めての派遣・シニア派遣など）について、経験された先生から興味深い多くの話を聞くことができます。</a:t>
                      </a:r>
                    </a:p>
                  </a:txBody>
                  <a:tcPr marL="7313" marR="7313" marT="73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800" b="0" i="0" u="none" strike="noStrike" dirty="0">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solidFill>
                      <a:schemeClr val="accent1">
                        <a:lumMod val="20000"/>
                        <a:lumOff val="80000"/>
                      </a:schemeClr>
                    </a:solidFill>
                  </a:tcPr>
                </a:tc>
                <a:tc>
                  <a:txBody>
                    <a:bodyPr/>
                    <a:lstStyle/>
                    <a:p>
                      <a:pPr algn="ctr" fontAlgn="ctr"/>
                      <a:r>
                        <a:rPr lang="ja-JP" altLang="en-US" sz="800" b="0" i="0" u="none" strike="noStrike">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vMerge="1">
                  <a:txBody>
                    <a:bodyPr/>
                    <a:lstStyle/>
                    <a:p>
                      <a:endParaRPr kumimoji="1" lang="ja-JP" altLang="en-US"/>
                    </a:p>
                  </a:txBody>
                  <a:tcPr/>
                </a:tc>
              </a:tr>
              <a:tr h="600942">
                <a:tc>
                  <a:txBody>
                    <a:bodyPr/>
                    <a:lstStyle/>
                    <a:p>
                      <a:pPr algn="ctr" fontAlgn="ctr"/>
                      <a:r>
                        <a:rPr lang="zh-TW" altLang="en-US" sz="1000" b="0" i="0" u="none" strike="noStrike" dirty="0">
                          <a:solidFill>
                            <a:srgbClr val="000000"/>
                          </a:solidFill>
                          <a:effectLst/>
                          <a:latin typeface="ＭＳ Ｐゴシック"/>
                        </a:rPr>
                        <a:t>８月４日（金）</a:t>
                      </a:r>
                      <a:br>
                        <a:rPr lang="zh-TW" altLang="en-US" sz="1000" b="0" i="0" u="none" strike="noStrike" dirty="0">
                          <a:solidFill>
                            <a:srgbClr val="000000"/>
                          </a:solidFill>
                          <a:effectLst/>
                          <a:latin typeface="ＭＳ Ｐゴシック"/>
                        </a:rPr>
                      </a:br>
                      <a:r>
                        <a:rPr lang="zh-TW" altLang="en-US" sz="1000" b="0" i="0" u="none" strike="noStrike" dirty="0">
                          <a:solidFill>
                            <a:srgbClr val="000000"/>
                          </a:solidFill>
                          <a:effectLst/>
                          <a:latin typeface="ＭＳ Ｐゴシック"/>
                        </a:rPr>
                        <a:t>特定課題分科会</a:t>
                      </a:r>
                      <a:br>
                        <a:rPr lang="zh-TW" altLang="en-US" sz="1000" b="0" i="0" u="none" strike="noStrike" dirty="0">
                          <a:solidFill>
                            <a:srgbClr val="000000"/>
                          </a:solidFill>
                          <a:effectLst/>
                          <a:latin typeface="ＭＳ Ｐゴシック"/>
                        </a:rPr>
                      </a:br>
                      <a:r>
                        <a:rPr lang="en-US" altLang="zh-TW" sz="1000" b="0" i="0" u="none" strike="noStrike" dirty="0">
                          <a:solidFill>
                            <a:srgbClr val="000000"/>
                          </a:solidFill>
                          <a:effectLst/>
                          <a:latin typeface="ＭＳ Ｐゴシック"/>
                        </a:rPr>
                        <a:t>9:30</a:t>
                      </a:r>
                      <a:r>
                        <a:rPr lang="zh-TW" altLang="en-US" sz="1000" b="0" i="0" u="none" strike="noStrike" dirty="0">
                          <a:solidFill>
                            <a:srgbClr val="000000"/>
                          </a:solidFill>
                          <a:effectLst/>
                          <a:latin typeface="ＭＳ Ｐゴシック"/>
                        </a:rPr>
                        <a:t>～</a:t>
                      </a:r>
                      <a:r>
                        <a:rPr lang="en-US" altLang="zh-TW" sz="1000" b="0" i="0" u="none" strike="noStrike" dirty="0">
                          <a:solidFill>
                            <a:srgbClr val="000000"/>
                          </a:solidFill>
                          <a:effectLst/>
                          <a:latin typeface="ＭＳ Ｐゴシック"/>
                        </a:rPr>
                        <a:t>16:30</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gridSpan="3">
                  <a:txBody>
                    <a:bodyPr/>
                    <a:lstStyle/>
                    <a:p>
                      <a:pPr algn="l" fontAlgn="t"/>
                      <a:r>
                        <a:rPr lang="ja-JP" altLang="en-US" sz="1000" b="0" i="0" u="none" strike="noStrike" dirty="0">
                          <a:solidFill>
                            <a:srgbClr val="000000"/>
                          </a:solidFill>
                          <a:effectLst/>
                          <a:latin typeface="ＭＳ Ｐゴシック"/>
                        </a:rPr>
                        <a:t>「グローバル化」をテーマにして、具体的な写真や資料を用いてのワークショップや授業作り、コミュニケーション能力の育成のあり方などを共に考え行います。</a:t>
                      </a:r>
                    </a:p>
                  </a:txBody>
                  <a:tcPr marL="7313" marR="7313" marT="73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800" b="0" i="0" u="none" strike="noStrike">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800" b="0" i="0" u="none" strike="noStrike">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vMerge="1">
                  <a:txBody>
                    <a:bodyPr/>
                    <a:lstStyle/>
                    <a:p>
                      <a:endParaRPr kumimoji="1" lang="ja-JP" altLang="en-US"/>
                    </a:p>
                  </a:txBody>
                  <a:tcPr/>
                </a:tc>
              </a:tr>
              <a:tr h="784501">
                <a:tc>
                  <a:txBody>
                    <a:bodyPr/>
                    <a:lstStyle/>
                    <a:p>
                      <a:pPr algn="ctr" fontAlgn="ctr"/>
                      <a:r>
                        <a:rPr lang="ja-JP" altLang="en-US" sz="1000" b="1" i="0" u="none" strike="noStrike" dirty="0" smtClean="0">
                          <a:solidFill>
                            <a:srgbClr val="000000"/>
                          </a:solidFill>
                          <a:effectLst/>
                          <a:latin typeface="ＭＳ Ｐゴシック"/>
                        </a:rPr>
                        <a:t>８</a:t>
                      </a:r>
                      <a:r>
                        <a:rPr lang="zh-CN" altLang="en-US" sz="1000" b="1" i="0" u="none" strike="noStrike" dirty="0" smtClean="0">
                          <a:solidFill>
                            <a:srgbClr val="000000"/>
                          </a:solidFill>
                          <a:effectLst/>
                          <a:latin typeface="ＭＳ Ｐゴシック"/>
                        </a:rPr>
                        <a:t>月</a:t>
                      </a:r>
                      <a:r>
                        <a:rPr lang="ja-JP" altLang="en-US" sz="1000" b="1" i="0" u="none" strike="noStrike" dirty="0" smtClean="0">
                          <a:solidFill>
                            <a:srgbClr val="000000"/>
                          </a:solidFill>
                          <a:effectLst/>
                          <a:latin typeface="ＭＳ Ｐゴシック"/>
                        </a:rPr>
                        <a:t>５</a:t>
                      </a:r>
                      <a:r>
                        <a:rPr lang="zh-CN" altLang="en-US" sz="1000" b="1" i="0" u="none" strike="noStrike" dirty="0" smtClean="0">
                          <a:solidFill>
                            <a:srgbClr val="000000"/>
                          </a:solidFill>
                          <a:effectLst/>
                          <a:latin typeface="ＭＳ Ｐゴシック"/>
                        </a:rPr>
                        <a:t>日</a:t>
                      </a:r>
                      <a:r>
                        <a:rPr lang="zh-CN" altLang="en-US" sz="1000" b="1" i="0" u="none" strike="noStrike" dirty="0">
                          <a:solidFill>
                            <a:srgbClr val="000000"/>
                          </a:solidFill>
                          <a:effectLst/>
                          <a:latin typeface="ＭＳ Ｐゴシック"/>
                        </a:rPr>
                        <a:t>（土）</a:t>
                      </a:r>
                      <a:br>
                        <a:rPr lang="zh-CN" altLang="en-US" sz="1000" b="1" i="0" u="none" strike="noStrike" dirty="0">
                          <a:solidFill>
                            <a:srgbClr val="000000"/>
                          </a:solidFill>
                          <a:effectLst/>
                          <a:latin typeface="ＭＳ Ｐゴシック"/>
                        </a:rPr>
                      </a:br>
                      <a:r>
                        <a:rPr lang="zh-CN" altLang="en-US" sz="1000" b="1" i="0" u="none" strike="noStrike" dirty="0">
                          <a:solidFill>
                            <a:srgbClr val="FF0000"/>
                          </a:solidFill>
                          <a:effectLst/>
                          <a:latin typeface="ＭＳ Ｐゴシック"/>
                        </a:rPr>
                        <a:t>実践事例発表会</a:t>
                      </a:r>
                      <a:br>
                        <a:rPr lang="zh-CN" altLang="en-US" sz="1000" b="1" i="0" u="none" strike="noStrike" dirty="0">
                          <a:solidFill>
                            <a:srgbClr val="FF0000"/>
                          </a:solidFill>
                          <a:effectLst/>
                          <a:latin typeface="ＭＳ Ｐゴシック"/>
                        </a:rPr>
                      </a:br>
                      <a:r>
                        <a:rPr lang="en-US" altLang="zh-CN" sz="1000" b="1" i="0" u="none" strike="noStrike" dirty="0">
                          <a:solidFill>
                            <a:srgbClr val="000000"/>
                          </a:solidFill>
                          <a:effectLst/>
                          <a:latin typeface="ＭＳ Ｐゴシック"/>
                        </a:rPr>
                        <a:t>9:30</a:t>
                      </a:r>
                      <a:r>
                        <a:rPr lang="zh-CN" altLang="en-US" sz="1000" b="1" i="0" u="none" strike="noStrike" dirty="0">
                          <a:solidFill>
                            <a:srgbClr val="000000"/>
                          </a:solidFill>
                          <a:effectLst/>
                          <a:latin typeface="ＭＳ Ｐゴシック"/>
                        </a:rPr>
                        <a:t>～</a:t>
                      </a:r>
                      <a:r>
                        <a:rPr lang="en-US" altLang="zh-CN" sz="1000" b="1" i="0" u="none" strike="noStrike" dirty="0">
                          <a:solidFill>
                            <a:srgbClr val="000000"/>
                          </a:solidFill>
                          <a:effectLst/>
                          <a:latin typeface="ＭＳ Ｐゴシック"/>
                        </a:rPr>
                        <a:t>12:00</a:t>
                      </a:r>
                    </a:p>
                  </a:txBody>
                  <a:tcPr marL="7313" marR="7313" marT="7313"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gridSpan="3">
                  <a:txBody>
                    <a:bodyPr/>
                    <a:lstStyle/>
                    <a:p>
                      <a:pPr algn="l" fontAlgn="t"/>
                      <a:r>
                        <a:rPr lang="ja-JP" altLang="en-US" sz="1000" b="1" i="0" u="none" strike="noStrike" dirty="0" smtClean="0">
                          <a:solidFill>
                            <a:srgbClr val="000000"/>
                          </a:solidFill>
                          <a:effectLst/>
                          <a:latin typeface="ＭＳ Ｐゴシック"/>
                        </a:rPr>
                        <a:t>①</a:t>
                      </a:r>
                      <a:r>
                        <a:rPr lang="ja-JP" altLang="en-US" sz="1000" b="1" i="0" u="none" strike="noStrike" dirty="0">
                          <a:solidFill>
                            <a:srgbClr val="000000"/>
                          </a:solidFill>
                          <a:effectLst/>
                          <a:latin typeface="ＭＳ Ｐゴシック"/>
                        </a:rPr>
                        <a:t>全国２０名の先生方が外国語活動や国際理解教育などの実践について発表します。</a:t>
                      </a:r>
                      <a:br>
                        <a:rPr lang="ja-JP" altLang="en-US" sz="1000" b="1" i="0" u="none" strike="noStrike" dirty="0">
                          <a:solidFill>
                            <a:srgbClr val="000000"/>
                          </a:solidFill>
                          <a:effectLst/>
                          <a:latin typeface="ＭＳ Ｐゴシック"/>
                        </a:rPr>
                      </a:br>
                      <a:r>
                        <a:rPr lang="ja-JP" altLang="en-US" sz="1000" b="1" i="0" u="none" strike="noStrike" dirty="0">
                          <a:solidFill>
                            <a:srgbClr val="000000"/>
                          </a:solidFill>
                          <a:effectLst/>
                          <a:latin typeface="ＭＳ Ｐゴシック"/>
                        </a:rPr>
                        <a:t>②発表２０分　質疑５分　移動５分　当日テーマを見て、自由に会場をご移動下さい。</a:t>
                      </a:r>
                      <a:br>
                        <a:rPr lang="ja-JP" altLang="en-US" sz="1000" b="1" i="0" u="none" strike="noStrike" dirty="0">
                          <a:solidFill>
                            <a:srgbClr val="000000"/>
                          </a:solidFill>
                          <a:effectLst/>
                          <a:latin typeface="ＭＳ Ｐゴシック"/>
                        </a:rPr>
                      </a:br>
                      <a:r>
                        <a:rPr lang="ja-JP" altLang="en-US" sz="1000" b="1" i="0" u="none" strike="noStrike" dirty="0">
                          <a:solidFill>
                            <a:srgbClr val="000000"/>
                          </a:solidFill>
                          <a:effectLst/>
                          <a:latin typeface="ＭＳ Ｐゴシック"/>
                        </a:rPr>
                        <a:t>③長野市の５名の先生方も一校一国運動や国際理解教育などのレポートを発表します</a:t>
                      </a:r>
                      <a:r>
                        <a:rPr lang="ja-JP" altLang="en-US" sz="1000" b="1" i="0" u="none" strike="noStrike" dirty="0" smtClean="0">
                          <a:solidFill>
                            <a:srgbClr val="000000"/>
                          </a:solidFill>
                          <a:effectLst/>
                          <a:latin typeface="ＭＳ Ｐゴシック"/>
                        </a:rPr>
                        <a:t>。</a:t>
                      </a:r>
                      <a:endParaRPr lang="ja-JP" altLang="en-US" sz="800" b="1" i="0" u="none" strike="noStrike" dirty="0">
                        <a:solidFill>
                          <a:srgbClr val="000000"/>
                        </a:solidFill>
                        <a:effectLst/>
                        <a:latin typeface="ＭＳ Ｐゴシック"/>
                      </a:endParaRPr>
                    </a:p>
                  </a:txBody>
                  <a:tcPr marL="7313" marR="7313" marT="73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800" b="0" i="0" u="none" strike="noStrike" dirty="0">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800" b="0" i="0" u="none" strike="noStrike" dirty="0">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solidFill>
                      <a:schemeClr val="accent1">
                        <a:lumMod val="20000"/>
                        <a:lumOff val="80000"/>
                      </a:schemeClr>
                    </a:solidFill>
                  </a:tcPr>
                </a:tc>
                <a:tc vMerge="1">
                  <a:txBody>
                    <a:bodyPr/>
                    <a:lstStyle/>
                    <a:p>
                      <a:endParaRPr kumimoji="1" lang="ja-JP" altLang="en-US"/>
                    </a:p>
                  </a:txBody>
                  <a:tcPr/>
                </a:tc>
              </a:tr>
              <a:tr h="859852">
                <a:tc>
                  <a:txBody>
                    <a:bodyPr/>
                    <a:lstStyle/>
                    <a:p>
                      <a:pPr algn="ctr" fontAlgn="ctr"/>
                      <a:r>
                        <a:rPr lang="ja-JP" altLang="en-US" sz="1000" b="1" i="0" u="none" strike="noStrike" dirty="0" smtClean="0">
                          <a:solidFill>
                            <a:srgbClr val="000000"/>
                          </a:solidFill>
                          <a:effectLst/>
                          <a:latin typeface="ＭＳ Ｐゴシック"/>
                        </a:rPr>
                        <a:t>８</a:t>
                      </a:r>
                      <a:r>
                        <a:rPr lang="zh-CN" altLang="en-US" sz="1000" b="1" i="0" u="none" strike="noStrike" dirty="0" smtClean="0">
                          <a:solidFill>
                            <a:srgbClr val="000000"/>
                          </a:solidFill>
                          <a:effectLst/>
                          <a:latin typeface="ＭＳ Ｐゴシック"/>
                        </a:rPr>
                        <a:t>月</a:t>
                      </a:r>
                      <a:r>
                        <a:rPr lang="ja-JP" altLang="en-US" sz="1000" b="1" i="0" u="none" strike="noStrike" dirty="0" smtClean="0">
                          <a:solidFill>
                            <a:srgbClr val="000000"/>
                          </a:solidFill>
                          <a:effectLst/>
                          <a:latin typeface="ＭＳ Ｐゴシック"/>
                        </a:rPr>
                        <a:t>５</a:t>
                      </a:r>
                      <a:r>
                        <a:rPr lang="zh-CN" altLang="en-US" sz="1000" b="1" i="0" u="none" strike="noStrike" dirty="0" smtClean="0">
                          <a:solidFill>
                            <a:srgbClr val="000000"/>
                          </a:solidFill>
                          <a:effectLst/>
                          <a:latin typeface="ＭＳ Ｐゴシック"/>
                        </a:rPr>
                        <a:t>日</a:t>
                      </a:r>
                      <a:r>
                        <a:rPr lang="zh-CN" altLang="en-US" sz="1000" b="1" i="0" u="none" strike="noStrike" dirty="0">
                          <a:solidFill>
                            <a:srgbClr val="000000"/>
                          </a:solidFill>
                          <a:effectLst/>
                          <a:latin typeface="ＭＳ Ｐゴシック"/>
                        </a:rPr>
                        <a:t>（土）</a:t>
                      </a:r>
                      <a:br>
                        <a:rPr lang="zh-CN" altLang="en-US" sz="1000" b="1" i="0" u="none" strike="noStrike" dirty="0">
                          <a:solidFill>
                            <a:srgbClr val="000000"/>
                          </a:solidFill>
                          <a:effectLst/>
                          <a:latin typeface="ＭＳ Ｐゴシック"/>
                        </a:rPr>
                      </a:br>
                      <a:r>
                        <a:rPr lang="zh-CN" altLang="en-US" sz="1000" b="1" i="0" u="none" strike="noStrike" dirty="0">
                          <a:solidFill>
                            <a:srgbClr val="FF0000"/>
                          </a:solidFill>
                          <a:effectLst/>
                          <a:latin typeface="ＭＳ Ｐゴシック"/>
                        </a:rPr>
                        <a:t>講演会</a:t>
                      </a:r>
                      <a:br>
                        <a:rPr lang="zh-CN" altLang="en-US" sz="1000" b="1" i="0" u="none" strike="noStrike" dirty="0">
                          <a:solidFill>
                            <a:srgbClr val="FF0000"/>
                          </a:solidFill>
                          <a:effectLst/>
                          <a:latin typeface="ＭＳ Ｐゴシック"/>
                        </a:rPr>
                      </a:br>
                      <a:r>
                        <a:rPr lang="zh-CN" altLang="en-US" sz="1000" b="1" i="0" u="none" strike="noStrike" dirty="0">
                          <a:solidFill>
                            <a:srgbClr val="000000"/>
                          </a:solidFill>
                          <a:effectLst/>
                          <a:latin typeface="ＭＳ Ｐゴシック"/>
                        </a:rPr>
                        <a:t>信州大学名誉教授</a:t>
                      </a:r>
                      <a:br>
                        <a:rPr lang="zh-CN" altLang="en-US" sz="1000" b="1" i="0" u="none" strike="noStrike" dirty="0">
                          <a:solidFill>
                            <a:srgbClr val="000000"/>
                          </a:solidFill>
                          <a:effectLst/>
                          <a:latin typeface="ＭＳ Ｐゴシック"/>
                        </a:rPr>
                      </a:br>
                      <a:r>
                        <a:rPr lang="zh-CN" altLang="en-US" sz="1000" b="1" i="0" u="none" strike="noStrike" dirty="0">
                          <a:solidFill>
                            <a:srgbClr val="000000"/>
                          </a:solidFill>
                          <a:effectLst/>
                          <a:latin typeface="ＭＳ Ｐゴシック"/>
                        </a:rPr>
                        <a:t>渡邉時夫先生＆</a:t>
                      </a:r>
                      <a:r>
                        <a:rPr lang="en-US" altLang="zh-CN" sz="1000" b="1" i="0" u="none" strike="noStrike" dirty="0">
                          <a:solidFill>
                            <a:srgbClr val="000000"/>
                          </a:solidFill>
                          <a:effectLst/>
                          <a:latin typeface="ＭＳ Ｐゴシック"/>
                        </a:rPr>
                        <a:t>ALT</a:t>
                      </a:r>
                      <a:br>
                        <a:rPr lang="en-US" altLang="zh-CN" sz="1000" b="1" i="0" u="none" strike="noStrike" dirty="0">
                          <a:solidFill>
                            <a:srgbClr val="000000"/>
                          </a:solidFill>
                          <a:effectLst/>
                          <a:latin typeface="ＭＳ Ｐゴシック"/>
                        </a:rPr>
                      </a:br>
                      <a:r>
                        <a:rPr lang="en-US" altLang="zh-CN" sz="1000" b="1" i="0" u="none" strike="noStrike" dirty="0">
                          <a:solidFill>
                            <a:srgbClr val="000000"/>
                          </a:solidFill>
                          <a:effectLst/>
                          <a:latin typeface="ＭＳ Ｐゴシック"/>
                        </a:rPr>
                        <a:t>13:00</a:t>
                      </a:r>
                      <a:r>
                        <a:rPr lang="zh-CN" altLang="en-US" sz="1000" b="1" i="0" u="none" strike="noStrike" dirty="0">
                          <a:solidFill>
                            <a:srgbClr val="000000"/>
                          </a:solidFill>
                          <a:effectLst/>
                          <a:latin typeface="ＭＳ Ｐゴシック"/>
                        </a:rPr>
                        <a:t>～</a:t>
                      </a:r>
                      <a:r>
                        <a:rPr lang="en-US" altLang="zh-CN" sz="1000" b="1" i="0" u="none" strike="noStrike" dirty="0" smtClean="0">
                          <a:solidFill>
                            <a:srgbClr val="000000"/>
                          </a:solidFill>
                          <a:effectLst/>
                          <a:latin typeface="ＭＳ Ｐゴシック"/>
                        </a:rPr>
                        <a:t>15:30</a:t>
                      </a:r>
                      <a:endParaRPr lang="en-US" altLang="zh-CN" sz="1000" b="1" i="0" u="none" strike="noStrike" dirty="0">
                        <a:solidFill>
                          <a:srgbClr val="000000"/>
                        </a:solidFill>
                        <a:effectLst/>
                        <a:latin typeface="ＭＳ Ｐゴシック"/>
                      </a:endParaRPr>
                    </a:p>
                  </a:txBody>
                  <a:tcPr marL="7313" marR="7313" marT="7313"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gridSpan="3">
                  <a:txBody>
                    <a:bodyPr/>
                    <a:lstStyle/>
                    <a:p>
                      <a:pPr algn="l" fontAlgn="t"/>
                      <a:endParaRPr lang="en-US" altLang="ja-JP" sz="1000" b="1" i="0" u="none" strike="noStrike" dirty="0" smtClean="0">
                        <a:solidFill>
                          <a:srgbClr val="000000"/>
                        </a:solidFill>
                        <a:effectLst/>
                        <a:latin typeface="ＭＳ Ｐゴシック"/>
                      </a:endParaRPr>
                    </a:p>
                    <a:p>
                      <a:pPr algn="l" fontAlgn="t"/>
                      <a:r>
                        <a:rPr lang="ja-JP" altLang="en-US" sz="1000" b="1" i="0" u="none" strike="noStrike" dirty="0" smtClean="0">
                          <a:solidFill>
                            <a:srgbClr val="000000"/>
                          </a:solidFill>
                          <a:effectLst/>
                          <a:latin typeface="ＭＳ Ｐゴシック"/>
                        </a:rPr>
                        <a:t>文部</a:t>
                      </a:r>
                      <a:r>
                        <a:rPr lang="ja-JP" altLang="en-US" sz="1000" b="1" i="0" u="none" strike="noStrike" dirty="0">
                          <a:solidFill>
                            <a:srgbClr val="000000"/>
                          </a:solidFill>
                          <a:effectLst/>
                          <a:latin typeface="ＭＳ Ｐゴシック"/>
                        </a:rPr>
                        <a:t>科学省の特区の小諸市で、新教育課程に向けて外国語活動･英語を先進的に実践研究されています。</a:t>
                      </a:r>
                      <a:r>
                        <a:rPr lang="ja-JP" altLang="en-US" sz="1000" b="1" i="0" u="sng" strike="noStrike" dirty="0">
                          <a:solidFill>
                            <a:srgbClr val="FF0000"/>
                          </a:solidFill>
                          <a:effectLst/>
                          <a:latin typeface="ＭＳ Ｐゴシック"/>
                        </a:rPr>
                        <a:t>新教育課程での英語の教科化や３，４年生での外国語活動等についての具体的なお話</a:t>
                      </a:r>
                      <a:r>
                        <a:rPr lang="ja-JP" altLang="en-US" sz="1000" b="1" i="0" u="none" strike="noStrike" dirty="0">
                          <a:solidFill>
                            <a:srgbClr val="000000"/>
                          </a:solidFill>
                          <a:effectLst/>
                          <a:latin typeface="ＭＳ Ｐゴシック"/>
                        </a:rPr>
                        <a:t>がお聞きできます。</a:t>
                      </a:r>
                    </a:p>
                  </a:txBody>
                  <a:tcPr marL="7313" marR="7313" marT="73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800" b="0" i="0" u="none" strike="noStrike">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solidFill>
                      <a:schemeClr val="accent1">
                        <a:lumMod val="20000"/>
                        <a:lumOff val="80000"/>
                      </a:schemeClr>
                    </a:solidFill>
                  </a:tcPr>
                </a:tc>
                <a:tc>
                  <a:txBody>
                    <a:bodyPr/>
                    <a:lstStyle/>
                    <a:p>
                      <a:pPr algn="ctr" fontAlgn="ctr"/>
                      <a:r>
                        <a:rPr lang="ja-JP" altLang="en-US" sz="800" b="0" i="0" u="none" strike="noStrike" dirty="0">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vMerge="1">
                  <a:txBody>
                    <a:bodyPr/>
                    <a:lstStyle/>
                    <a:p>
                      <a:endParaRPr kumimoji="1" lang="ja-JP" altLang="en-US"/>
                    </a:p>
                  </a:txBody>
                  <a:tcPr/>
                </a:tc>
              </a:tr>
              <a:tr h="702102">
                <a:tc>
                  <a:txBody>
                    <a:bodyPr/>
                    <a:lstStyle/>
                    <a:p>
                      <a:pPr algn="ctr" fontAlgn="ctr"/>
                      <a:r>
                        <a:rPr lang="ja-JP" altLang="en-US" sz="1000" b="0" i="0" u="none" strike="noStrike" dirty="0">
                          <a:solidFill>
                            <a:srgbClr val="000000"/>
                          </a:solidFill>
                          <a:effectLst/>
                          <a:latin typeface="ＭＳ Ｐゴシック"/>
                        </a:rPr>
                        <a:t>８月６日（日）</a:t>
                      </a:r>
                      <a:br>
                        <a:rPr lang="ja-JP" altLang="en-US" sz="1000" b="0" i="0" u="none" strike="noStrike" dirty="0">
                          <a:solidFill>
                            <a:srgbClr val="000000"/>
                          </a:solidFill>
                          <a:effectLst/>
                          <a:latin typeface="ＭＳ Ｐゴシック"/>
                        </a:rPr>
                      </a:br>
                      <a:r>
                        <a:rPr lang="ja-JP" altLang="en-US" sz="1000" b="0" i="0" u="none" strike="noStrike" dirty="0">
                          <a:solidFill>
                            <a:srgbClr val="000000"/>
                          </a:solidFill>
                          <a:effectLst/>
                          <a:latin typeface="ＭＳ Ｐゴシック"/>
                        </a:rPr>
                        <a:t>地域巡検（松代方面）</a:t>
                      </a:r>
                      <a:br>
                        <a:rPr lang="ja-JP" altLang="en-US" sz="1000" b="0" i="0" u="none" strike="noStrike" dirty="0">
                          <a:solidFill>
                            <a:srgbClr val="000000"/>
                          </a:solidFill>
                          <a:effectLst/>
                          <a:latin typeface="ＭＳ Ｐゴシック"/>
                        </a:rPr>
                      </a:br>
                      <a:r>
                        <a:rPr lang="en-US" altLang="ja-JP" sz="1000" b="0" i="0" u="none" strike="noStrike" dirty="0">
                          <a:solidFill>
                            <a:srgbClr val="000000"/>
                          </a:solidFill>
                          <a:effectLst/>
                          <a:latin typeface="ＭＳ Ｐゴシック"/>
                        </a:rPr>
                        <a:t>8:20</a:t>
                      </a:r>
                      <a:r>
                        <a:rPr lang="ja-JP" altLang="en-US" sz="1000" b="0" i="0" u="none" strike="noStrike" dirty="0">
                          <a:solidFill>
                            <a:srgbClr val="000000"/>
                          </a:solidFill>
                          <a:effectLst/>
                          <a:latin typeface="ＭＳ Ｐゴシック"/>
                        </a:rPr>
                        <a:t>～</a:t>
                      </a:r>
                      <a:r>
                        <a:rPr lang="en-US" altLang="ja-JP" sz="1000" b="0" i="0" u="none" strike="noStrike" dirty="0">
                          <a:solidFill>
                            <a:srgbClr val="000000"/>
                          </a:solidFill>
                          <a:effectLst/>
                          <a:latin typeface="ＭＳ Ｐゴシック"/>
                        </a:rPr>
                        <a:t>13:00</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gridSpan="3">
                  <a:txBody>
                    <a:bodyPr/>
                    <a:lstStyle/>
                    <a:p>
                      <a:pPr algn="l" fontAlgn="ctr"/>
                      <a:r>
                        <a:rPr lang="ja-JP" altLang="en-US" sz="1000" b="1" i="0" u="none" strike="noStrike" dirty="0" smtClean="0">
                          <a:solidFill>
                            <a:srgbClr val="0070C0"/>
                          </a:solidFill>
                          <a:effectLst/>
                          <a:latin typeface="ＭＳ Ｐゴシック"/>
                        </a:rPr>
                        <a:t>参加費無料　</a:t>
                      </a:r>
                      <a:r>
                        <a:rPr lang="ja-JP" altLang="en-US" sz="1000" b="0" i="0" u="none" strike="noStrike" dirty="0" smtClean="0">
                          <a:solidFill>
                            <a:srgbClr val="000000"/>
                          </a:solidFill>
                          <a:effectLst/>
                          <a:latin typeface="ＭＳ Ｐゴシック"/>
                        </a:rPr>
                        <a:t>ガイド付きバスで歴史の町松代を訪ねます。長野駅</a:t>
                      </a:r>
                      <a:r>
                        <a:rPr lang="ja-JP" altLang="en-US" sz="1000" b="0" i="0" u="none" strike="noStrike" dirty="0">
                          <a:solidFill>
                            <a:srgbClr val="000000"/>
                          </a:solidFill>
                          <a:effectLst/>
                          <a:latin typeface="ＭＳ Ｐゴシック"/>
                        </a:rPr>
                        <a:t>東口ユメリアパーク８：</a:t>
                      </a:r>
                      <a:r>
                        <a:rPr lang="en-US" altLang="ja-JP" sz="1000" b="0" i="0" u="none" strike="noStrike" dirty="0">
                          <a:solidFill>
                            <a:srgbClr val="000000"/>
                          </a:solidFill>
                          <a:effectLst/>
                          <a:latin typeface="ＭＳ Ｐゴシック"/>
                        </a:rPr>
                        <a:t>20</a:t>
                      </a:r>
                      <a:r>
                        <a:rPr lang="ja-JP" altLang="en-US" sz="1000" b="0" i="0" u="none" strike="noStrike" dirty="0">
                          <a:solidFill>
                            <a:srgbClr val="000000"/>
                          </a:solidFill>
                          <a:effectLst/>
                          <a:latin typeface="ＭＳ Ｐゴシック"/>
                        </a:rPr>
                        <a:t>集合</a:t>
                      </a:r>
                      <a:br>
                        <a:rPr lang="ja-JP" altLang="en-US" sz="1000" b="0" i="0" u="none" strike="noStrike" dirty="0">
                          <a:solidFill>
                            <a:srgbClr val="000000"/>
                          </a:solidFill>
                          <a:effectLst/>
                          <a:latin typeface="ＭＳ Ｐゴシック"/>
                        </a:rPr>
                      </a:br>
                      <a:r>
                        <a:rPr lang="ja-JP" altLang="en-US" sz="1000" b="0" i="0" u="none" strike="noStrike" dirty="0">
                          <a:solidFill>
                            <a:srgbClr val="000000"/>
                          </a:solidFill>
                          <a:effectLst/>
                          <a:latin typeface="ＭＳ Ｐゴシック"/>
                        </a:rPr>
                        <a:t>真田邸・真田宝物館・松代文武学校・象山神社・象山地下壕　昼食（信州そば）　</a:t>
                      </a:r>
                      <a:r>
                        <a:rPr lang="en-US" altLang="ja-JP" sz="1000" b="0" i="0" u="none" strike="noStrike" dirty="0">
                          <a:solidFill>
                            <a:srgbClr val="000000"/>
                          </a:solidFill>
                          <a:effectLst/>
                          <a:latin typeface="ＭＳ Ｐゴシック"/>
                        </a:rPr>
                        <a:t>13</a:t>
                      </a:r>
                      <a:r>
                        <a:rPr lang="ja-JP" altLang="en-US" sz="1000" b="0" i="0" u="none" strike="noStrike" dirty="0">
                          <a:solidFill>
                            <a:srgbClr val="000000"/>
                          </a:solidFill>
                          <a:effectLst/>
                          <a:latin typeface="ＭＳ Ｐゴシック"/>
                        </a:rPr>
                        <a:t>：</a:t>
                      </a:r>
                      <a:r>
                        <a:rPr lang="en-US" altLang="ja-JP" sz="1000" b="0" i="0" u="none" strike="noStrike" dirty="0">
                          <a:solidFill>
                            <a:srgbClr val="000000"/>
                          </a:solidFill>
                          <a:effectLst/>
                          <a:latin typeface="ＭＳ Ｐゴシック"/>
                        </a:rPr>
                        <a:t>00</a:t>
                      </a:r>
                      <a:r>
                        <a:rPr lang="ja-JP" altLang="en-US" sz="1000" b="0" i="0" u="none" strike="noStrike" dirty="0">
                          <a:solidFill>
                            <a:srgbClr val="000000"/>
                          </a:solidFill>
                          <a:effectLst/>
                          <a:latin typeface="ＭＳ Ｐゴシック"/>
                        </a:rPr>
                        <a:t>ユメリアパーク解散</a:t>
                      </a:r>
                      <a:r>
                        <a:rPr lang="ja-JP" altLang="en-US" sz="800" b="0" i="0" u="none" strike="noStrike" dirty="0">
                          <a:solidFill>
                            <a:srgbClr val="000000"/>
                          </a:solidFill>
                          <a:effectLst/>
                          <a:latin typeface="ＭＳ Ｐゴシック"/>
                        </a:rPr>
                        <a:t/>
                      </a:r>
                      <a:br>
                        <a:rPr lang="ja-JP" altLang="en-US" sz="800" b="0" i="0" u="none" strike="noStrike" dirty="0">
                          <a:solidFill>
                            <a:srgbClr val="000000"/>
                          </a:solidFill>
                          <a:effectLst/>
                          <a:latin typeface="ＭＳ Ｐゴシック"/>
                        </a:rPr>
                      </a:br>
                      <a:endParaRPr lang="ja-JP" altLang="en-US" sz="800" b="0" i="0" u="none" strike="noStrike" dirty="0">
                        <a:solidFill>
                          <a:srgbClr val="000000"/>
                        </a:solidFill>
                        <a:effectLst/>
                        <a:latin typeface="ＭＳ Ｐゴシック"/>
                      </a:endParaRP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fontAlgn="ctr"/>
                      <a:r>
                        <a:rPr lang="ja-JP" altLang="en-US" sz="800" b="0" i="0" u="none" strike="noStrike" dirty="0">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solidFill>
                      <a:schemeClr val="accent1">
                        <a:lumMod val="20000"/>
                        <a:lumOff val="80000"/>
                      </a:schemeClr>
                    </a:solidFill>
                  </a:tcPr>
                </a:tc>
                <a:tc>
                  <a:txBody>
                    <a:bodyPr/>
                    <a:lstStyle/>
                    <a:p>
                      <a:pPr algn="ctr" fontAlgn="ctr"/>
                      <a:r>
                        <a:rPr lang="ja-JP" altLang="en-US" sz="800" b="1" i="0" u="none" strike="noStrike" dirty="0" smtClean="0">
                          <a:solidFill>
                            <a:srgbClr val="FF0000"/>
                          </a:solidFill>
                          <a:effectLst/>
                          <a:latin typeface="ＭＳ Ｐゴシック"/>
                        </a:rPr>
                        <a:t>交通費無料　</a:t>
                      </a:r>
                      <a:r>
                        <a:rPr lang="ja-JP" altLang="en-US" sz="800" b="0" i="0" u="none" strike="noStrike" dirty="0" smtClean="0">
                          <a:solidFill>
                            <a:srgbClr val="000000"/>
                          </a:solidFill>
                          <a:effectLst/>
                          <a:latin typeface="ＭＳ Ｐゴシック"/>
                        </a:rPr>
                        <a:t>　事前</a:t>
                      </a:r>
                      <a:r>
                        <a:rPr lang="ja-JP" altLang="en-US" sz="800" b="0" i="0" u="none" strike="noStrike" dirty="0">
                          <a:solidFill>
                            <a:srgbClr val="000000"/>
                          </a:solidFill>
                          <a:effectLst/>
                          <a:latin typeface="ＭＳ Ｐゴシック"/>
                        </a:rPr>
                        <a:t>申込制</a:t>
                      </a:r>
                      <a:br>
                        <a:rPr lang="ja-JP" altLang="en-US" sz="800" b="0" i="0" u="none" strike="noStrike" dirty="0">
                          <a:solidFill>
                            <a:srgbClr val="000000"/>
                          </a:solidFill>
                          <a:effectLst/>
                          <a:latin typeface="ＭＳ Ｐゴシック"/>
                        </a:rPr>
                      </a:br>
                      <a:r>
                        <a:rPr lang="ja-JP" altLang="en-US" sz="800" b="0" i="0" u="none" strike="noStrike" dirty="0">
                          <a:solidFill>
                            <a:srgbClr val="000000"/>
                          </a:solidFill>
                          <a:effectLst/>
                          <a:latin typeface="ＭＳ Ｐゴシック"/>
                        </a:rPr>
                        <a:t>入場料・</a:t>
                      </a:r>
                      <a:br>
                        <a:rPr lang="ja-JP" altLang="en-US" sz="800" b="0" i="0" u="none" strike="noStrike" dirty="0">
                          <a:solidFill>
                            <a:srgbClr val="000000"/>
                          </a:solidFill>
                          <a:effectLst/>
                          <a:latin typeface="ＭＳ Ｐゴシック"/>
                        </a:rPr>
                      </a:br>
                      <a:r>
                        <a:rPr lang="ja-JP" altLang="en-US" sz="800" b="0" i="0" u="none" strike="noStrike" dirty="0">
                          <a:solidFill>
                            <a:srgbClr val="000000"/>
                          </a:solidFill>
                          <a:effectLst/>
                          <a:latin typeface="ＭＳ Ｐゴシック"/>
                        </a:rPr>
                        <a:t>昼食費は実費</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r h="137464">
                <a:tc gridSpan="7">
                  <a:txBody>
                    <a:bodyPr/>
                    <a:lstStyle/>
                    <a:p>
                      <a:pPr algn="ctr" fontAlgn="ctr"/>
                      <a:r>
                        <a:rPr lang="ja-JP" altLang="en-US" sz="800" b="0" i="0" u="none" strike="noStrike">
                          <a:solidFill>
                            <a:srgbClr val="000000"/>
                          </a:solidFill>
                          <a:effectLst/>
                          <a:latin typeface="ＭＳ Ｐゴシック"/>
                        </a:rPr>
                        <a:t>　</a:t>
                      </a:r>
                    </a:p>
                  </a:txBody>
                  <a:tcPr marL="7313" marR="7313" marT="7313"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149289">
                <a:tc gridSpan="7">
                  <a:txBody>
                    <a:bodyPr/>
                    <a:lstStyle/>
                    <a:p>
                      <a:pPr algn="l" fontAlgn="ctr"/>
                      <a:r>
                        <a:rPr lang="ja-JP" altLang="en-US" sz="900" b="1" i="0" u="none" strike="noStrike" dirty="0">
                          <a:solidFill>
                            <a:srgbClr val="000000"/>
                          </a:solidFill>
                          <a:effectLst/>
                          <a:latin typeface="ＭＳ Ｐゴシック"/>
                        </a:rPr>
                        <a:t>＊特に、８月５日（土）は</a:t>
                      </a:r>
                      <a:r>
                        <a:rPr lang="ja-JP" altLang="en-US" sz="900" b="1" i="0" u="sng" strike="noStrike" dirty="0" smtClean="0">
                          <a:solidFill>
                            <a:srgbClr val="000000"/>
                          </a:solidFill>
                          <a:effectLst/>
                          <a:latin typeface="ＭＳ Ｐゴシック"/>
                        </a:rPr>
                        <a:t>長野上水内をはじめ</a:t>
                      </a:r>
                      <a:r>
                        <a:rPr lang="ja-JP" altLang="en-US" sz="900" b="1" i="0" u="sng" strike="noStrike" dirty="0">
                          <a:solidFill>
                            <a:srgbClr val="000000"/>
                          </a:solidFill>
                          <a:effectLst/>
                          <a:latin typeface="ＭＳ Ｐゴシック"/>
                        </a:rPr>
                        <a:t>近隣の郡市では各校にて</a:t>
                      </a:r>
                      <a:r>
                        <a:rPr lang="ja-JP" altLang="en-US" sz="900" b="1" i="0" u="sng" strike="noStrike" dirty="0">
                          <a:solidFill>
                            <a:srgbClr val="FF0000"/>
                          </a:solidFill>
                          <a:effectLst/>
                          <a:latin typeface="ＭＳ Ｐゴシック"/>
                        </a:rPr>
                        <a:t>１名の参加</a:t>
                      </a:r>
                      <a:r>
                        <a:rPr lang="ja-JP" altLang="en-US" sz="900" b="1" i="0" u="none" strike="noStrike" dirty="0">
                          <a:solidFill>
                            <a:srgbClr val="000000"/>
                          </a:solidFill>
                          <a:effectLst/>
                          <a:latin typeface="ＭＳ Ｐゴシック"/>
                        </a:rPr>
                        <a:t>についてご高配をお願いいたします。</a:t>
                      </a:r>
                    </a:p>
                  </a:txBody>
                  <a:tcPr marL="7313" marR="7313" marT="7313" marB="0" anchor="ctr">
                    <a:lnL>
                      <a:noFill/>
                    </a:lnL>
                    <a:lnR>
                      <a:noFill/>
                    </a:lnR>
                    <a:lnT>
                      <a:noFill/>
                    </a:lnT>
                    <a:lnB>
                      <a:noFill/>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137464">
                <a:tc>
                  <a:txBody>
                    <a:bodyPr/>
                    <a:lstStyle/>
                    <a:p>
                      <a:pPr algn="l" fontAlgn="ctr"/>
                      <a:endParaRPr lang="ja-JP" altLang="en-US" sz="800" b="0" i="0" u="none" strike="noStrike">
                        <a:solidFill>
                          <a:srgbClr val="000000"/>
                        </a:solidFill>
                        <a:effectLst/>
                        <a:latin typeface="ＭＳ Ｐゴシック"/>
                      </a:endParaRPr>
                    </a:p>
                  </a:txBody>
                  <a:tcPr marL="7313" marR="7313" marT="7313"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gridSpan="6">
                  <a:txBody>
                    <a:bodyPr/>
                    <a:lstStyle/>
                    <a:p>
                      <a:pPr algn="ctr" fontAlgn="ctr"/>
                      <a:endParaRPr lang="ja-JP" altLang="en-US" sz="800" b="0" i="0" u="none" strike="noStrike">
                        <a:solidFill>
                          <a:srgbClr val="000000"/>
                        </a:solidFill>
                        <a:effectLst/>
                        <a:latin typeface="ＭＳ Ｐゴシック"/>
                      </a:endParaRPr>
                    </a:p>
                  </a:txBody>
                  <a:tcPr marL="7313" marR="7313" marT="7313"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346937">
                <a:tc>
                  <a:txBody>
                    <a:bodyPr/>
                    <a:lstStyle/>
                    <a:p>
                      <a:pPr algn="ctr" fontAlgn="ctr"/>
                      <a:r>
                        <a:rPr lang="zh-TW" altLang="en-US" sz="1100" b="1" i="0" u="none" strike="noStrike" dirty="0">
                          <a:solidFill>
                            <a:srgbClr val="0070C0"/>
                          </a:solidFill>
                          <a:effectLst/>
                          <a:latin typeface="ＭＳ Ｐゴシック"/>
                        </a:rPr>
                        <a:t>情報交換会申込</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800" b="0" i="0" u="none" strike="noStrike">
                          <a:solidFill>
                            <a:srgbClr val="000000"/>
                          </a:solidFill>
                          <a:effectLst/>
                          <a:latin typeface="ＭＳ Ｐゴシック"/>
                        </a:rPr>
                        <a:t>８月３日（木）</a:t>
                      </a:r>
                      <a:r>
                        <a:rPr lang="en-US" altLang="ja-JP" sz="800" b="0" i="0" u="none" strike="noStrike">
                          <a:solidFill>
                            <a:srgbClr val="000000"/>
                          </a:solidFill>
                          <a:effectLst/>
                          <a:latin typeface="ＭＳ Ｐゴシック"/>
                        </a:rPr>
                        <a:t>17:00</a:t>
                      </a:r>
                      <a:r>
                        <a:rPr lang="ja-JP" altLang="en-US" sz="800" b="0" i="0" u="none" strike="noStrike">
                          <a:solidFill>
                            <a:srgbClr val="000000"/>
                          </a:solidFill>
                          <a:effectLst/>
                          <a:latin typeface="ＭＳ Ｐゴシック"/>
                        </a:rPr>
                        <a:t>～</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800" b="0" i="0" u="none" strike="noStrike">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800" b="0" i="0" u="none" strike="noStrike">
                          <a:solidFill>
                            <a:srgbClr val="000000"/>
                          </a:solidFill>
                          <a:effectLst/>
                          <a:latin typeface="ＭＳ Ｐゴシック"/>
                        </a:rPr>
                        <a:t>８月４日（金）</a:t>
                      </a:r>
                      <a:r>
                        <a:rPr lang="en-US" altLang="ja-JP" sz="800" b="0" i="0" u="none" strike="noStrike">
                          <a:solidFill>
                            <a:srgbClr val="000000"/>
                          </a:solidFill>
                          <a:effectLst/>
                          <a:latin typeface="ＭＳ Ｐゴシック"/>
                        </a:rPr>
                        <a:t>17:00</a:t>
                      </a:r>
                      <a:r>
                        <a:rPr lang="ja-JP" altLang="en-US" sz="800" b="0" i="0" u="none" strike="noStrike">
                          <a:solidFill>
                            <a:srgbClr val="000000"/>
                          </a:solidFill>
                          <a:effectLst/>
                          <a:latin typeface="ＭＳ Ｐゴシック"/>
                        </a:rPr>
                        <a:t>～</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ja-JP" altLang="en-US" sz="800" b="0" i="0" u="none" strike="noStrike">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gridSpan="2">
                  <a:txBody>
                    <a:bodyPr/>
                    <a:lstStyle/>
                    <a:p>
                      <a:pPr algn="ctr" fontAlgn="ctr"/>
                      <a:r>
                        <a:rPr lang="ja-JP" altLang="en-US" sz="800" b="0" i="0" u="none" strike="noStrike" dirty="0">
                          <a:solidFill>
                            <a:srgbClr val="000000"/>
                          </a:solidFill>
                          <a:effectLst/>
                          <a:latin typeface="ＭＳ Ｐゴシック"/>
                        </a:rPr>
                        <a:t>　</a:t>
                      </a:r>
                    </a:p>
                  </a:txBody>
                  <a:tcPr marL="7313" marR="7313" marT="7313" marB="0" anchor="ctr">
                    <a:lnL w="6350" cap="flat" cmpd="sng" algn="ctr">
                      <a:solidFill>
                        <a:srgbClr val="000000"/>
                      </a:solidFill>
                      <a:prstDash val="solid"/>
                      <a:round/>
                      <a:headEnd type="none" w="med" len="med"/>
                      <a:tailEnd type="none" w="med" len="med"/>
                    </a:lnL>
                    <a:lnR>
                      <a:noFill/>
                    </a:lnR>
                    <a:lnT>
                      <a:noFill/>
                    </a:lnT>
                    <a:lnB>
                      <a:noFill/>
                    </a:lnB>
                    <a:solidFill>
                      <a:schemeClr val="accent1">
                        <a:lumMod val="20000"/>
                        <a:lumOff val="80000"/>
                      </a:schemeClr>
                    </a:solidFill>
                  </a:tcPr>
                </a:tc>
                <a:tc hMerge="1">
                  <a:txBody>
                    <a:bodyPr/>
                    <a:lstStyle/>
                    <a:p>
                      <a:endParaRPr kumimoji="1" lang="ja-JP" altLang="en-US"/>
                    </a:p>
                  </a:txBody>
                  <a:tcPr/>
                </a:tc>
              </a:tr>
              <a:tr h="201241">
                <a:tc gridSpan="7">
                  <a:txBody>
                    <a:bodyPr/>
                    <a:lstStyle/>
                    <a:p>
                      <a:pPr algn="l" fontAlgn="ctr"/>
                      <a:r>
                        <a:rPr lang="ja-JP" altLang="en-US" sz="800" b="0" i="0" u="none" strike="noStrike" dirty="0">
                          <a:solidFill>
                            <a:srgbClr val="000000"/>
                          </a:solidFill>
                          <a:effectLst/>
                          <a:latin typeface="ＭＳ Ｐゴシック"/>
                        </a:rPr>
                        <a:t>＊両日とも会場：</a:t>
                      </a:r>
                      <a:r>
                        <a:rPr lang="ja-JP" altLang="en-US" sz="1200" b="1" i="0" u="none" strike="noStrike" dirty="0">
                          <a:solidFill>
                            <a:srgbClr val="FF0000"/>
                          </a:solidFill>
                          <a:effectLst/>
                          <a:latin typeface="ＭＳ Ｐゴシック"/>
                        </a:rPr>
                        <a:t>スマイルホテル長野１Ｆ　ビュッフェ居酒屋バール</a:t>
                      </a:r>
                      <a:r>
                        <a:rPr lang="ja-JP" altLang="en-US" sz="800" b="0" i="0" u="none" strike="noStrike" dirty="0">
                          <a:solidFill>
                            <a:srgbClr val="000000"/>
                          </a:solidFill>
                          <a:effectLst/>
                          <a:latin typeface="ＭＳ Ｐゴシック"/>
                        </a:rPr>
                        <a:t>　男性３２００円　女性２８００円　当日各自支払い</a:t>
                      </a:r>
                    </a:p>
                  </a:txBody>
                  <a:tcPr marL="7313" marR="7313" marT="7313"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bl>
          </a:graphicData>
        </a:graphic>
      </p:graphicFrame>
      <p:sp>
        <p:nvSpPr>
          <p:cNvPr id="18" name="正方形/長方形 17"/>
          <p:cNvSpPr/>
          <p:nvPr/>
        </p:nvSpPr>
        <p:spPr>
          <a:xfrm>
            <a:off x="339707" y="9115766"/>
            <a:ext cx="3164159" cy="530915"/>
          </a:xfrm>
          <a:prstGeom prst="rect">
            <a:avLst/>
          </a:prstGeom>
          <a:solidFill>
            <a:srgbClr val="FFFF00"/>
          </a:solidFill>
        </p:spPr>
        <p:txBody>
          <a:bodyPr wrap="square">
            <a:spAutoFit/>
          </a:bodyPr>
          <a:lstStyle/>
          <a:p>
            <a:pPr algn="just" defTabSz="914400"/>
            <a:r>
              <a:rPr lang="ja-JP" altLang="ja-JP" sz="1050" b="1" kern="100" dirty="0" smtClean="0">
                <a:solidFill>
                  <a:prstClr val="black"/>
                </a:solidFill>
                <a:latin typeface="Century" panose="02040604050505020304" pitchFamily="18" charset="0"/>
                <a:ea typeface="ＭＳ 明朝" panose="02020609040205080304" pitchFamily="17" charset="-128"/>
                <a:cs typeface="Times New Roman" panose="02020603050405020304" pitchFamily="18" charset="0"/>
              </a:rPr>
              <a:t>詳しい内容、日程などはこちらをご覧ください</a:t>
            </a:r>
            <a:r>
              <a:rPr lang="ja-JP" altLang="en-US" sz="1050" b="1" kern="100" dirty="0" smtClean="0">
                <a:solidFill>
                  <a:prstClr val="black"/>
                </a:solidFill>
                <a:latin typeface="Century" panose="02040604050505020304" pitchFamily="18" charset="0"/>
                <a:ea typeface="ＭＳ 明朝" panose="02020609040205080304" pitchFamily="17" charset="-128"/>
                <a:cs typeface="Times New Roman" panose="02020603050405020304" pitchFamily="18" charset="0"/>
              </a:rPr>
              <a:t>。</a:t>
            </a:r>
            <a:r>
              <a:rPr lang="en-US" altLang="ja-JP" sz="1050" b="1" kern="100" dirty="0" smtClean="0">
                <a:solidFill>
                  <a:prstClr val="black"/>
                </a:solidFill>
                <a:latin typeface="Century" panose="02040604050505020304" pitchFamily="18" charset="0"/>
                <a:ea typeface="ＭＳ 明朝" panose="02020609040205080304" pitchFamily="17" charset="-128"/>
                <a:cs typeface="Times New Roman" panose="02020603050405020304" pitchFamily="18" charset="0"/>
              </a:rPr>
              <a:t> </a:t>
            </a:r>
            <a:endParaRPr lang="ja-JP" altLang="ja-JP" sz="1050" b="1" kern="100" dirty="0" smtClean="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a:p>
            <a:pPr algn="just" defTabSz="914400"/>
            <a:r>
              <a:rPr lang="en-US" altLang="ja-JP" sz="1800" b="1"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rPr>
              <a:t>http://zenkaiken.jp/nagano/</a:t>
            </a:r>
            <a:endParaRPr lang="ja-JP" altLang="ja-JP" sz="1050" b="1"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p:txBody>
      </p:sp>
      <p:sp>
        <p:nvSpPr>
          <p:cNvPr id="19" name="Rectangle 3"/>
          <p:cNvSpPr>
            <a:spLocks noChangeArrowheads="1"/>
          </p:cNvSpPr>
          <p:nvPr/>
        </p:nvSpPr>
        <p:spPr bwMode="auto">
          <a:xfrm>
            <a:off x="764554" y="8812800"/>
            <a:ext cx="1771650" cy="215458"/>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algn="ctr" defTabSz="914400" eaLnBrk="0" fontAlgn="base" hangingPunct="0">
              <a:spcBef>
                <a:spcPct val="0"/>
              </a:spcBef>
              <a:spcAft>
                <a:spcPct val="0"/>
              </a:spcAft>
            </a:pPr>
            <a:r>
              <a:rPr kumimoji="0" lang="ja-JP" altLang="ja-JP" sz="1200" smtClean="0">
                <a:solidFill>
                  <a:prstClr val="black"/>
                </a:solidFill>
                <a:latin typeface="HGS創英角ｺﾞｼｯｸUB" panose="020B0900000000000000" pitchFamily="50" charset="-128"/>
                <a:ea typeface="HGS創英角ｺﾞｼｯｸUB" panose="020B0900000000000000" pitchFamily="50" charset="-128"/>
                <a:cs typeface="Times New Roman" panose="02020603050405020304" pitchFamily="18" charset="0"/>
              </a:rPr>
              <a:t>長野県 　国際理解教育　</a:t>
            </a:r>
            <a:endParaRPr kumimoji="0" lang="ja-JP" altLang="ja-JP" sz="1800" smtClean="0">
              <a:solidFill>
                <a:prstClr val="black"/>
              </a:solidFill>
              <a:latin typeface="Arial" panose="020B0604020202020204" pitchFamily="34" charset="0"/>
            </a:endParaRPr>
          </a:p>
        </p:txBody>
      </p:sp>
      <p:sp>
        <p:nvSpPr>
          <p:cNvPr id="21" name="AutoShape 9"/>
          <p:cNvSpPr>
            <a:spLocks noChangeArrowheads="1"/>
          </p:cNvSpPr>
          <p:nvPr/>
        </p:nvSpPr>
        <p:spPr bwMode="auto">
          <a:xfrm>
            <a:off x="2628503" y="8798731"/>
            <a:ext cx="615759" cy="231887"/>
          </a:xfrm>
          <a:prstGeom prst="bevel">
            <a:avLst>
              <a:gd name="adj" fmla="val 12500"/>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defTabSz="914400" eaLnBrk="0" fontAlgn="base" hangingPunct="0">
              <a:spcBef>
                <a:spcPct val="0"/>
              </a:spcBef>
              <a:spcAft>
                <a:spcPct val="0"/>
              </a:spcAft>
            </a:pPr>
            <a:r>
              <a:rPr kumimoji="0" lang="ja-JP" altLang="ja-JP" sz="1100" smtClean="0">
                <a:solidFill>
                  <a:prstClr val="black"/>
                </a:solidFill>
                <a:latin typeface="HGS創英角ｺﾞｼｯｸUB" panose="020B0900000000000000" pitchFamily="50" charset="-128"/>
                <a:ea typeface="HGS創英角ｺﾞｼｯｸUB" panose="020B0900000000000000" pitchFamily="50" charset="-128"/>
                <a:cs typeface="Times New Roman" panose="02020603050405020304" pitchFamily="18" charset="0"/>
              </a:rPr>
              <a:t>検索</a:t>
            </a:r>
            <a:endParaRPr kumimoji="0" lang="ja-JP" altLang="ja-JP" sz="1800" smtClean="0">
              <a:solidFill>
                <a:prstClr val="black"/>
              </a:solidFill>
              <a:latin typeface="Arial" panose="020B0604020202020204" pitchFamily="34" charset="0"/>
            </a:endParaRPr>
          </a:p>
        </p:txBody>
      </p:sp>
      <p:sp>
        <p:nvSpPr>
          <p:cNvPr id="20" name="AutoShape 8"/>
          <p:cNvSpPr>
            <a:spLocks noChangeArrowheads="1"/>
          </p:cNvSpPr>
          <p:nvPr/>
        </p:nvSpPr>
        <p:spPr bwMode="auto">
          <a:xfrm rot="12185363">
            <a:off x="3260400" y="8873402"/>
            <a:ext cx="351862" cy="209550"/>
          </a:xfrm>
          <a:prstGeom prst="rightArrow">
            <a:avLst>
              <a:gd name="adj1" fmla="val 50000"/>
              <a:gd name="adj2" fmla="val 40909"/>
            </a:avLst>
          </a:prstGeom>
          <a:solidFill>
            <a:srgbClr val="FF0000"/>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defTabSz="914400"/>
            <a:endParaRPr lang="ja-JP" altLang="en-US" sz="1800">
              <a:solidFill>
                <a:prstClr val="black"/>
              </a:solidFill>
              <a:latin typeface="游ゴシック"/>
            </a:endParaRPr>
          </a:p>
        </p:txBody>
      </p:sp>
      <p:sp>
        <p:nvSpPr>
          <p:cNvPr id="25" name="正方形/長方形 24"/>
          <p:cNvSpPr/>
          <p:nvPr/>
        </p:nvSpPr>
        <p:spPr>
          <a:xfrm>
            <a:off x="4214854" y="9019108"/>
            <a:ext cx="3128904" cy="1002839"/>
          </a:xfrm>
          <a:prstGeom prst="rect">
            <a:avLst/>
          </a:prstGeom>
          <a:ln>
            <a:solidFill>
              <a:schemeClr val="tx1"/>
            </a:solidFill>
          </a:ln>
        </p:spPr>
        <p:txBody>
          <a:bodyPr wrap="square">
            <a:spAutoFit/>
          </a:bodyPr>
          <a:lstStyle/>
          <a:p>
            <a:pPr eaLnBrk="0" latinLnBrk="1">
              <a:lnSpc>
                <a:spcPts val="1420"/>
              </a:lnSpc>
            </a:pPr>
            <a:r>
              <a:rPr lang="ja-JP" altLang="en-US" sz="1400" kern="0" dirty="0" smtClean="0">
                <a:latin typeface="+mn-ea"/>
              </a:rPr>
              <a:t>問合先　</a:t>
            </a:r>
            <a:r>
              <a:rPr lang="ja-JP" altLang="ja-JP" sz="1400" kern="0" dirty="0" smtClean="0">
                <a:latin typeface="+mn-ea"/>
              </a:rPr>
              <a:t>事務局</a:t>
            </a:r>
            <a:endParaRPr lang="ja-JP" altLang="ja-JP" sz="1400" kern="100" dirty="0">
              <a:latin typeface="+mn-ea"/>
              <a:cs typeface="Times New Roman"/>
            </a:endParaRPr>
          </a:p>
          <a:p>
            <a:pPr eaLnBrk="0" latinLnBrk="1">
              <a:lnSpc>
                <a:spcPts val="1420"/>
              </a:lnSpc>
            </a:pPr>
            <a:r>
              <a:rPr lang="ja-JP" altLang="ja-JP" sz="1400" kern="0" dirty="0" smtClean="0">
                <a:latin typeface="+mn-ea"/>
              </a:rPr>
              <a:t>〒</a:t>
            </a:r>
            <a:r>
              <a:rPr lang="en-US" altLang="ja-JP" sz="1400" kern="0" dirty="0" smtClean="0">
                <a:latin typeface="+mn-ea"/>
              </a:rPr>
              <a:t>38-0084</a:t>
            </a:r>
            <a:r>
              <a:rPr lang="ja-JP" altLang="en-US" sz="1400" kern="0" dirty="0" smtClean="0">
                <a:latin typeface="+mn-ea"/>
              </a:rPr>
              <a:t>　</a:t>
            </a:r>
            <a:r>
              <a:rPr lang="ja-JP" altLang="ja-JP" sz="1400" kern="0" dirty="0" smtClean="0">
                <a:latin typeface="+mn-ea"/>
              </a:rPr>
              <a:t>長野市</a:t>
            </a:r>
            <a:r>
              <a:rPr lang="ja-JP" altLang="ja-JP" sz="1400" kern="0" dirty="0">
                <a:latin typeface="+mn-ea"/>
              </a:rPr>
              <a:t>若槻東条</a:t>
            </a:r>
            <a:r>
              <a:rPr lang="en-US" altLang="ja-JP" sz="1400" kern="0" dirty="0">
                <a:latin typeface="+mn-ea"/>
              </a:rPr>
              <a:t>810</a:t>
            </a:r>
            <a:endParaRPr lang="ja-JP" altLang="ja-JP" sz="1400" kern="100" dirty="0">
              <a:latin typeface="+mn-ea"/>
            </a:endParaRPr>
          </a:p>
          <a:p>
            <a:pPr eaLnBrk="0" latinLnBrk="1">
              <a:lnSpc>
                <a:spcPts val="1420"/>
              </a:lnSpc>
            </a:pPr>
            <a:r>
              <a:rPr lang="ja-JP" altLang="ja-JP" sz="1400" kern="0" dirty="0" smtClean="0">
                <a:latin typeface="+mn-ea"/>
              </a:rPr>
              <a:t>若槻</a:t>
            </a:r>
            <a:r>
              <a:rPr lang="ja-JP" altLang="ja-JP" sz="1400" kern="0" dirty="0">
                <a:latin typeface="+mn-ea"/>
              </a:rPr>
              <a:t>小学校　 </a:t>
            </a:r>
            <a:r>
              <a:rPr lang="en-US" altLang="ja-JP" sz="1400" kern="0" dirty="0" smtClean="0">
                <a:latin typeface="+mn-ea"/>
              </a:rPr>
              <a:t>(</a:t>
            </a:r>
            <a:r>
              <a:rPr lang="ja-JP" altLang="ja-JP" sz="1400" kern="0" dirty="0" smtClean="0">
                <a:latin typeface="+mn-ea"/>
              </a:rPr>
              <a:t>池田</a:t>
            </a:r>
            <a:r>
              <a:rPr lang="en-US" altLang="ja-JP" sz="1400" kern="0" dirty="0" smtClean="0">
                <a:latin typeface="+mn-ea"/>
              </a:rPr>
              <a:t>)</a:t>
            </a:r>
            <a:r>
              <a:rPr lang="ja-JP" altLang="ja-JP" sz="1400" kern="0" dirty="0">
                <a:latin typeface="+mn-ea"/>
              </a:rPr>
              <a:t>　</a:t>
            </a:r>
            <a:endParaRPr lang="ja-JP" altLang="ja-JP" sz="1400" kern="100" dirty="0">
              <a:latin typeface="+mn-ea"/>
            </a:endParaRPr>
          </a:p>
          <a:p>
            <a:pPr eaLnBrk="0" latinLnBrk="1">
              <a:lnSpc>
                <a:spcPts val="1420"/>
              </a:lnSpc>
            </a:pPr>
            <a:r>
              <a:rPr lang="ja-JP" altLang="ja-JP" sz="1400" kern="0" dirty="0" smtClean="0">
                <a:latin typeface="+mn-ea"/>
              </a:rPr>
              <a:t>℡</a:t>
            </a:r>
            <a:r>
              <a:rPr lang="en-US" altLang="ja-JP" sz="1400" kern="0" dirty="0" smtClean="0">
                <a:latin typeface="+mn-ea"/>
              </a:rPr>
              <a:t> </a:t>
            </a:r>
            <a:r>
              <a:rPr lang="en-US" altLang="ja-JP" sz="1400" kern="0" dirty="0">
                <a:latin typeface="+mn-ea"/>
              </a:rPr>
              <a:t>026-295-6969</a:t>
            </a:r>
            <a:r>
              <a:rPr lang="ja-JP" altLang="ja-JP" sz="1400" kern="0" dirty="0">
                <a:latin typeface="+mn-ea"/>
              </a:rPr>
              <a:t>　</a:t>
            </a:r>
            <a:r>
              <a:rPr lang="en-US" altLang="ja-JP" sz="1400" kern="0" dirty="0">
                <a:latin typeface="+mn-ea"/>
              </a:rPr>
              <a:t>Fax026-295-6948</a:t>
            </a:r>
            <a:endParaRPr lang="ja-JP" altLang="ja-JP" sz="1400" kern="100" dirty="0">
              <a:latin typeface="+mn-ea"/>
            </a:endParaRPr>
          </a:p>
          <a:p>
            <a:pPr eaLnBrk="0" latinLnBrk="1">
              <a:lnSpc>
                <a:spcPts val="1520"/>
              </a:lnSpc>
            </a:pPr>
            <a:r>
              <a:rPr lang="en-US" altLang="ja-JP" sz="1400" kern="0" spc="-100" dirty="0">
                <a:latin typeface="+mn-ea"/>
              </a:rPr>
              <a:t>Mail</a:t>
            </a:r>
            <a:r>
              <a:rPr lang="ja-JP" altLang="ja-JP" sz="1400" kern="0" spc="-50" dirty="0">
                <a:latin typeface="+mn-ea"/>
              </a:rPr>
              <a:t>　</a:t>
            </a:r>
            <a:r>
              <a:rPr lang="en-US" altLang="ja-JP" sz="1400" kern="0" dirty="0">
                <a:latin typeface="+mn-ea"/>
              </a:rPr>
              <a:t>kokusaikyouikunagano@yahoo.co.jp</a:t>
            </a:r>
            <a:endParaRPr lang="ja-JP" altLang="ja-JP" sz="1400" kern="100" dirty="0">
              <a:latin typeface="+mn-ea"/>
              <a:cs typeface="Times New Roman"/>
            </a:endParaRPr>
          </a:p>
        </p:txBody>
      </p:sp>
      <p:sp>
        <p:nvSpPr>
          <p:cNvPr id="26" name="角丸四角形 25"/>
          <p:cNvSpPr/>
          <p:nvPr/>
        </p:nvSpPr>
        <p:spPr>
          <a:xfrm>
            <a:off x="334771" y="9091115"/>
            <a:ext cx="3164159" cy="53091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050" name="Picture 2" descr="「イラスト　外国語活動　無料」の画像検索結果">
            <a:hlinkClick r:id="rId2"/>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405636" y="7386373"/>
            <a:ext cx="938122" cy="1515578"/>
          </a:xfrm>
          <a:prstGeom prst="rect">
            <a:avLst/>
          </a:prstGeom>
          <a:solidFill>
            <a:schemeClr val="accent3">
              <a:lumMod val="20000"/>
              <a:lumOff val="80000"/>
            </a:schemeClr>
          </a:solidFill>
        </p:spPr>
      </p:pic>
      <p:sp>
        <p:nvSpPr>
          <p:cNvPr id="2" name="テキスト ボックス 1"/>
          <p:cNvSpPr txBox="1"/>
          <p:nvPr/>
        </p:nvSpPr>
        <p:spPr>
          <a:xfrm>
            <a:off x="1734370" y="8299028"/>
            <a:ext cx="3146888" cy="307777"/>
          </a:xfrm>
          <a:prstGeom prst="rect">
            <a:avLst/>
          </a:prstGeom>
          <a:noFill/>
        </p:spPr>
        <p:txBody>
          <a:bodyPr wrap="square" rtlCol="0">
            <a:spAutoFit/>
          </a:bodyPr>
          <a:lstStyle/>
          <a:p>
            <a:r>
              <a:rPr kumimoji="1" lang="ja-JP" altLang="en-US" sz="1400" b="1" dirty="0" smtClean="0">
                <a:solidFill>
                  <a:srgbClr val="0070C0"/>
                </a:solidFill>
              </a:rPr>
              <a:t>全国の先生方との情報交換が出来ます。</a:t>
            </a:r>
            <a:endParaRPr kumimoji="1" lang="ja-JP" altLang="en-US" sz="1400" b="1" dirty="0">
              <a:solidFill>
                <a:srgbClr val="0070C0"/>
              </a:solidFill>
            </a:endParaRPr>
          </a:p>
        </p:txBody>
      </p:sp>
    </p:spTree>
    <p:extLst>
      <p:ext uri="{BB962C8B-B14F-4D97-AF65-F5344CB8AC3E}">
        <p14:creationId xmlns:p14="http://schemas.microsoft.com/office/powerpoint/2010/main" xmlns="" val="132515734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564</TotalTime>
  <Words>498</Words>
  <Application>Microsoft Office PowerPoint</Application>
  <PresentationFormat>ユーザー設定</PresentationFormat>
  <Paragraphs>115</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スライド 1</vt:lpstr>
      <vt:lpstr>スライド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宮澤　忠利</dc:creator>
  <cp:lastModifiedBy>F</cp:lastModifiedBy>
  <cp:revision>54</cp:revision>
  <cp:lastPrinted>2017-06-15T01:07:05Z</cp:lastPrinted>
  <dcterms:created xsi:type="dcterms:W3CDTF">2017-05-22T10:34:59Z</dcterms:created>
  <dcterms:modified xsi:type="dcterms:W3CDTF">2017-06-17T16:26:29Z</dcterms:modified>
</cp:coreProperties>
</file>